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5" r:id="rId5"/>
    <p:sldMasterId id="214748381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y="5143500" cx="9144000"/>
  <p:notesSz cx="6858000" cy="9144000"/>
  <p:embeddedFontLst>
    <p:embeddedFont>
      <p:font typeface="Oswald Medium"/>
      <p:regular r:id="rId84"/>
      <p:bold r:id="rId85"/>
    </p:embeddedFont>
    <p:embeddedFont>
      <p:font typeface="Roboto Thin"/>
      <p:regular r:id="rId86"/>
      <p:bold r:id="rId87"/>
      <p:italic r:id="rId88"/>
      <p:boldItalic r:id="rId89"/>
    </p:embeddedFont>
    <p:embeddedFont>
      <p:font typeface="Roboto"/>
      <p:regular r:id="rId90"/>
      <p:bold r:id="rId91"/>
      <p:italic r:id="rId92"/>
      <p:boldItalic r:id="rId93"/>
    </p:embeddedFont>
    <p:embeddedFont>
      <p:font typeface="Roboto Medium"/>
      <p:regular r:id="rId94"/>
      <p:bold r:id="rId95"/>
      <p:italic r:id="rId96"/>
      <p:boldItalic r:id="rId97"/>
    </p:embeddedFont>
    <p:embeddedFont>
      <p:font typeface="Caveat"/>
      <p:regular r:id="rId98"/>
      <p:bold r:id="rId99"/>
    </p:embeddedFont>
    <p:embeddedFont>
      <p:font typeface="Oswald Light"/>
      <p:regular r:id="rId100"/>
      <p:bold r:id="rId101"/>
    </p:embeddedFont>
    <p:embeddedFont>
      <p:font typeface="Roboto Light"/>
      <p:regular r:id="rId102"/>
      <p:bold r:id="rId103"/>
      <p:italic r:id="rId104"/>
      <p:boldItalic r:id="rId105"/>
    </p:embeddedFont>
    <p:embeddedFont>
      <p:font typeface="Caveat Medium"/>
      <p:regular r:id="rId106"/>
      <p:bold r:id="rId107"/>
    </p:embeddedFont>
    <p:embeddedFont>
      <p:font typeface="Oswald"/>
      <p:regular r:id="rId108"/>
      <p:bold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42D27F-0F04-448C-A78C-31B8B87156EF}">
  <a:tblStyle styleId="{A642D27F-0F04-448C-A78C-31B8B87156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CaveatMedium-bold.fntdata"/><Relationship Id="rId106" Type="http://schemas.openxmlformats.org/officeDocument/2006/relationships/font" Target="fonts/CaveatMedium-regular.fntdata"/><Relationship Id="rId105" Type="http://schemas.openxmlformats.org/officeDocument/2006/relationships/font" Target="fonts/RobotoLight-boldItalic.fntdata"/><Relationship Id="rId104" Type="http://schemas.openxmlformats.org/officeDocument/2006/relationships/font" Target="fonts/RobotoLight-italic.fntdata"/><Relationship Id="rId109" Type="http://schemas.openxmlformats.org/officeDocument/2006/relationships/font" Target="fonts/Oswald-bold.fntdata"/><Relationship Id="rId108" Type="http://schemas.openxmlformats.org/officeDocument/2006/relationships/font" Target="fonts/Oswald-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Light-bold.fntdata"/><Relationship Id="rId102" Type="http://schemas.openxmlformats.org/officeDocument/2006/relationships/font" Target="fonts/RobotoLight-regular.fntdata"/><Relationship Id="rId101" Type="http://schemas.openxmlformats.org/officeDocument/2006/relationships/font" Target="fonts/OswaldLight-bold.fntdata"/><Relationship Id="rId100" Type="http://schemas.openxmlformats.org/officeDocument/2006/relationships/font" Target="fonts/OswaldLight-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Medium-bold.fntdata"/><Relationship Id="rId94" Type="http://schemas.openxmlformats.org/officeDocument/2006/relationships/font" Target="fonts/RobotoMedium-regular.fntdata"/><Relationship Id="rId97" Type="http://schemas.openxmlformats.org/officeDocument/2006/relationships/font" Target="fonts/RobotoMedium-boldItalic.fntdata"/><Relationship Id="rId96" Type="http://schemas.openxmlformats.org/officeDocument/2006/relationships/font" Target="fonts/RobotoMedium-italic.fntdata"/><Relationship Id="rId11" Type="http://schemas.openxmlformats.org/officeDocument/2006/relationships/slide" Target="slides/slide4.xml"/><Relationship Id="rId99" Type="http://schemas.openxmlformats.org/officeDocument/2006/relationships/font" Target="fonts/Caveat-bold.fntdata"/><Relationship Id="rId10" Type="http://schemas.openxmlformats.org/officeDocument/2006/relationships/slide" Target="slides/slide3.xml"/><Relationship Id="rId98" Type="http://schemas.openxmlformats.org/officeDocument/2006/relationships/font" Target="fonts/Caveat-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OswaldMedium-regular.fntdata"/><Relationship Id="rId83" Type="http://schemas.openxmlformats.org/officeDocument/2006/relationships/slide" Target="slides/slide76.xml"/><Relationship Id="rId86" Type="http://schemas.openxmlformats.org/officeDocument/2006/relationships/font" Target="fonts/RobotoThin-regular.fntdata"/><Relationship Id="rId85" Type="http://schemas.openxmlformats.org/officeDocument/2006/relationships/font" Target="fonts/OswaldMedium-bold.fntdata"/><Relationship Id="rId88" Type="http://schemas.openxmlformats.org/officeDocument/2006/relationships/font" Target="fonts/RobotoThin-italic.fntdata"/><Relationship Id="rId87" Type="http://schemas.openxmlformats.org/officeDocument/2006/relationships/font" Target="fonts/RobotoThin-bold.fntdata"/><Relationship Id="rId89" Type="http://schemas.openxmlformats.org/officeDocument/2006/relationships/font" Target="fonts/RobotoThin-boldItalic.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touch/101143687?prev_url=detai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cb76b091db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cb76b091db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cb76b091db_0_3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cb76b091db_0_3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shutterstock_741647569</a:t>
            </a:r>
            <a:endParaRPr i="1" sz="10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cb76b091db_0_5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cb76b091db_0_5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cb76b091db_0_5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cb76b091db_0_5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cb76b091db_0_5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cb76b091db_0_5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cb76b091db_0_5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cb76b091db_0_5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shutterstock_1611857425</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5a4750a4e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5a4750a4e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6c680d8457_1_2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6c680d8457_1_2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a:t>
            </a:r>
            <a:r>
              <a:rPr i="1" lang="en" sz="1000">
                <a:solidFill>
                  <a:schemeClr val="dk1"/>
                </a:solidFill>
                <a:uFill>
                  <a:noFill/>
                </a:uFill>
                <a:latin typeface="Roboto"/>
                <a:ea typeface="Roboto"/>
                <a:cs typeface="Roboto"/>
                <a:sym typeface="Roboto"/>
                <a:hlinkClick r:id="rId2">
                  <a:extLst>
                    <a:ext uri="{A12FA001-AC4F-418D-AE19-62706E023703}">
                      <ahyp:hlinkClr val="tx"/>
                    </a:ext>
                  </a:extLst>
                </a:hlinkClick>
              </a:rPr>
              <a:t>101143687</a:t>
            </a:r>
            <a:endParaRPr i="1" sz="1000">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5a4750a4e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5a4750a4e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6c680d8457_1_4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6c680d8457_1_4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6c680d8457_1_4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6c680d8457_1_4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6c680d84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6c680d84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cb76b091db_0_5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cb76b091db_0_5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5a4750a4e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5a4750a4e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fa2396e5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fa2396e5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960275366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960275366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cb76b091db_0_5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cb76b091db_0_5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shutterstock_1219092346</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cb76b091db_0_5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cb76b091db_0_5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cb76b091db_0_5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cb76b091db_0_5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cb76b091db_0_5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cb76b091db_0_5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cb76b091db_0_5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cb76b091db_0_5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cb76b091db_0_5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 name="Google Shape;2437;gcb76b091db_0_5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cb76b091db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cb76b091db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cb76b091db_0_5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cb76b091db_0_5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cb76b091db_0_5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cb76b091db_0_5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cb76b091db_0_5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cb76b091db_0_5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960275366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960275366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cb76b091db_0_5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cb76b091db_0_5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cb76b091db_0_5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cb76b091db_0_5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cb76b091db_0_5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cb76b091db_0_5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960275366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960275366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shutterstock_650042977</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960275366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960275366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shutterstock_155277629</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960275366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960275366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shutterstock_1100645201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cb76b091db_0_3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cb76b091db_0_3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gcb76b091db_0_5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cb76b091db_0_5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960275366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960275366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960275366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960275366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shutterstock_1105902953</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960275366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960275366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shutterstock_1105902953</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cb76b091db_0_5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cb76b091db_0_5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960275366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960275366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960275366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960275366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960275366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960275366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gcb76b091db_0_5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cb76b091db_0_5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cb76b091db_0_5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cb76b091db_0_5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shutterstock_287479460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cb76b091db_0_3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cb76b091db_0_3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960275366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4" name="Google Shape;2654;g960275366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cb76b091db_0_6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cb76b091db_0_6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960275366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960275366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shutterstock_1177099138</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960275366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960275366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cb76b091db_0_8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cb76b091db_0_8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cb76b091db_0_9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cb76b091db_0_9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fa2396e55f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1" name="Google Shape;2721;gfa2396e55f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6c680d8457_1_3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6c680d8457_1_3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5a4750a4ed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5a4750a4ed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96294bf897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96294bf897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shutterstock_217638118</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6c680d8457_1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6c680d8457_1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shutterstock_664638928</a:t>
            </a:r>
            <a:endParaRPr i="1" sz="1000">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75ec8cc1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9" name="Google Shape;2749;g75ec8cc19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shutterstock_1276712677</a:t>
            </a:r>
            <a:endParaRPr i="1" sz="1000">
              <a:latin typeface="Roboto"/>
              <a:ea typeface="Roboto"/>
              <a:cs typeface="Roboto"/>
              <a:sym typeface="Robo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cb76b091db_0_10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cb76b091db_0_10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shutterstock_1421998877</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cb76b091db_0_1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cb76b091db_0_1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6c680d8457_1_4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6c680d8457_1_4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sources: shutterstock_411741793, shutterstock_185621111, shutterstock_511910884</a:t>
            </a:r>
            <a:endParaRPr i="1" sz="1000">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gcb76b091db_0_1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4" name="Google Shape;2804;gcb76b091db_0_1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gcb76b091db_0_1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6" name="Google Shape;2816;gcb76b091db_0_1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cb76b091db_0_1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cb76b091db_0_1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cb76b091db_0_1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cb76b091db_0_1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cb76b091db_0_1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cb76b091db_0_1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cb76b091db_0_1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cb76b091db_0_1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6c680d8457_1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6c680d8457_1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cb76b091db_0_13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cb76b091db_0_13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6c680d8457_1_4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1" name="Google Shape;2901;g6c680d8457_1_4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0" name="Shape 2950"/>
        <p:cNvGrpSpPr/>
        <p:nvPr/>
      </p:nvGrpSpPr>
      <p:grpSpPr>
        <a:xfrm>
          <a:off x="0" y="0"/>
          <a:ext cx="0" cy="0"/>
          <a:chOff x="0" y="0"/>
          <a:chExt cx="0" cy="0"/>
        </a:xfrm>
      </p:grpSpPr>
      <p:sp>
        <p:nvSpPr>
          <p:cNvPr id="2951" name="Google Shape;2951;g6c66a712db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2" name="Google Shape;2952;g6c66a712db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shutterstock_557774158</a:t>
            </a:r>
            <a:endParaRPr i="1" sz="1000">
              <a:latin typeface="Roboto"/>
              <a:ea typeface="Roboto"/>
              <a:cs typeface="Roboto"/>
              <a:sym typeface="Robo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cb76b091db_0_1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cb76b091db_0_1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6c66a712db_0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6c66a712db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gcb76b091db_0_13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cb76b091db_0_13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9602777a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9602777a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59d63fd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59d63fd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cb76b091db_0_3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cb76b091db_0_3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0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8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0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6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png"/><Relationship Id="rId4" Type="http://schemas.openxmlformats.org/officeDocument/2006/relationships/image" Target="../media/image6.png"/><Relationship Id="rId11" Type="http://schemas.openxmlformats.org/officeDocument/2006/relationships/image" Target="../media/image64.png"/><Relationship Id="rId10" Type="http://schemas.openxmlformats.org/officeDocument/2006/relationships/image" Target="../media/image8.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8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7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7.png"/><Relationship Id="rId4" Type="http://schemas.openxmlformats.org/officeDocument/2006/relationships/image" Target="../media/image2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5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4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3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8.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67.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2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2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2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2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2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52.png"/><Relationship Id="rId4" Type="http://schemas.openxmlformats.org/officeDocument/2006/relationships/image" Target="../media/image88.png"/><Relationship Id="rId5" Type="http://schemas.openxmlformats.org/officeDocument/2006/relationships/image" Target="../media/image5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80.png"/><Relationship Id="rId4" Type="http://schemas.openxmlformats.org/officeDocument/2006/relationships/image" Target="../media/image4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6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2.png"/><Relationship Id="rId4" Type="http://schemas.openxmlformats.org/officeDocument/2006/relationships/image" Target="../media/image7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8.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0.png"/><Relationship Id="rId4" Type="http://schemas.openxmlformats.org/officeDocument/2006/relationships/image" Target="../media/image10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4.png"/><Relationship Id="rId4" Type="http://schemas.openxmlformats.org/officeDocument/2006/relationships/image" Target="../media/image11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94.png"/><Relationship Id="rId4" Type="http://schemas.openxmlformats.org/officeDocument/2006/relationships/image" Target="../media/image9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9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8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0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7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 Id="rId4" Type="http://schemas.openxmlformats.org/officeDocument/2006/relationships/image" Target="../media/image6.png"/><Relationship Id="rId11" Type="http://schemas.openxmlformats.org/officeDocument/2006/relationships/image" Target="../media/image64.png"/><Relationship Id="rId10" Type="http://schemas.openxmlformats.org/officeDocument/2006/relationships/image" Target="../media/image8.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8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7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7.png"/><Relationship Id="rId4"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6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5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2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2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2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2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2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2.png"/><Relationship Id="rId4" Type="http://schemas.openxmlformats.org/officeDocument/2006/relationships/image" Target="../media/image88.png"/><Relationship Id="rId5" Type="http://schemas.openxmlformats.org/officeDocument/2006/relationships/image" Target="../media/image5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80.png"/><Relationship Id="rId4" Type="http://schemas.openxmlformats.org/officeDocument/2006/relationships/image" Target="../media/image4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2.png"/><Relationship Id="rId4" Type="http://schemas.openxmlformats.org/officeDocument/2006/relationships/image" Target="../media/image7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0.png"/><Relationship Id="rId4" Type="http://schemas.openxmlformats.org/officeDocument/2006/relationships/image" Target="../media/image10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4.png"/><Relationship Id="rId4" Type="http://schemas.openxmlformats.org/officeDocument/2006/relationships/image" Target="../media/image1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4.png"/><Relationship Id="rId4" Type="http://schemas.openxmlformats.org/officeDocument/2006/relationships/image" Target="../media/image9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6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0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7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6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2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3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97" name="Shape 97"/>
        <p:cNvGrpSpPr/>
        <p:nvPr/>
      </p:nvGrpSpPr>
      <p:grpSpPr>
        <a:xfrm>
          <a:off x="0" y="0"/>
          <a:ext cx="0" cy="0"/>
          <a:chOff x="0" y="0"/>
          <a:chExt cx="0" cy="0"/>
        </a:xfrm>
      </p:grpSpPr>
      <p:pic>
        <p:nvPicPr>
          <p:cNvPr id="98" name="Google Shape;98;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0" name="Google Shape;100;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191" name="Shape 1191"/>
        <p:cNvGrpSpPr/>
        <p:nvPr/>
      </p:nvGrpSpPr>
      <p:grpSpPr>
        <a:xfrm>
          <a:off x="0" y="0"/>
          <a:ext cx="0" cy="0"/>
          <a:chOff x="0" y="0"/>
          <a:chExt cx="0" cy="0"/>
        </a:xfrm>
      </p:grpSpPr>
      <p:pic>
        <p:nvPicPr>
          <p:cNvPr id="1192" name="Google Shape;1192;p10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3" name="Google Shape;1193;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4" name="Google Shape;1194;p102"/>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95" name="Google Shape;1195;p102"/>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196" name="Google Shape;1196;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197" name="Shape 1197"/>
        <p:cNvGrpSpPr/>
        <p:nvPr/>
      </p:nvGrpSpPr>
      <p:grpSpPr>
        <a:xfrm>
          <a:off x="0" y="0"/>
          <a:ext cx="0" cy="0"/>
          <a:chOff x="0" y="0"/>
          <a:chExt cx="0" cy="0"/>
        </a:xfrm>
      </p:grpSpPr>
      <p:pic>
        <p:nvPicPr>
          <p:cNvPr id="1198" name="Google Shape;1198;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9" name="Google Shape;1199;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00" name="Google Shape;1200;p103"/>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01" name="Google Shape;1201;p103"/>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202" name="Google Shape;1202;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203" name="Shape 1203"/>
        <p:cNvGrpSpPr/>
        <p:nvPr/>
      </p:nvGrpSpPr>
      <p:grpSpPr>
        <a:xfrm>
          <a:off x="0" y="0"/>
          <a:ext cx="0" cy="0"/>
          <a:chOff x="0" y="0"/>
          <a:chExt cx="0" cy="0"/>
        </a:xfrm>
      </p:grpSpPr>
      <p:pic>
        <p:nvPicPr>
          <p:cNvPr id="1204" name="Google Shape;1204;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5" name="Google Shape;120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06" name="Google Shape;1206;p10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07" name="Google Shape;1207;p10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208" name="Google Shape;1208;p10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209" name="Google Shape;1209;p104"/>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210" name="Google Shape;1210;p1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11" name="Shape 1211"/>
        <p:cNvGrpSpPr/>
        <p:nvPr/>
      </p:nvGrpSpPr>
      <p:grpSpPr>
        <a:xfrm>
          <a:off x="0" y="0"/>
          <a:ext cx="0" cy="0"/>
          <a:chOff x="0" y="0"/>
          <a:chExt cx="0" cy="0"/>
        </a:xfrm>
      </p:grpSpPr>
      <p:pic>
        <p:nvPicPr>
          <p:cNvPr id="1212" name="Google Shape;1212;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3" name="Google Shape;121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14" name="Google Shape;1214;p10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15" name="Google Shape;1215;p105"/>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16" name="Google Shape;1216;p10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17" name="Google Shape;1217;p10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18" name="Google Shape;1218;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19" name="Shape 1219"/>
        <p:cNvGrpSpPr/>
        <p:nvPr/>
      </p:nvGrpSpPr>
      <p:grpSpPr>
        <a:xfrm>
          <a:off x="0" y="0"/>
          <a:ext cx="0" cy="0"/>
          <a:chOff x="0" y="0"/>
          <a:chExt cx="0" cy="0"/>
        </a:xfrm>
      </p:grpSpPr>
      <p:pic>
        <p:nvPicPr>
          <p:cNvPr id="1220" name="Google Shape;1220;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1" name="Google Shape;1221;p106"/>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3" name="Google Shape;1223;p10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24" name="Google Shape;1224;p10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25" name="Google Shape;1225;p10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26" name="Google Shape;1226;p10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27" name="Google Shape;1227;p106"/>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28" name="Google Shape;1228;p1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29" name="Shape 1229"/>
        <p:cNvGrpSpPr/>
        <p:nvPr/>
      </p:nvGrpSpPr>
      <p:grpSpPr>
        <a:xfrm>
          <a:off x="0" y="0"/>
          <a:ext cx="0" cy="0"/>
          <a:chOff x="0" y="0"/>
          <a:chExt cx="0" cy="0"/>
        </a:xfrm>
      </p:grpSpPr>
      <p:pic>
        <p:nvPicPr>
          <p:cNvPr id="1230" name="Google Shape;1230;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31" name="Google Shape;1231;p107"/>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3" name="Google Shape;1233;p10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34" name="Google Shape;1234;p10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35" name="Google Shape;1235;p107"/>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236" name="Google Shape;1236;p107"/>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237" name="Google Shape;1237;p107"/>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238" name="Google Shape;1238;p107"/>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239" name="Google Shape;1239;p107"/>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240" name="Google Shape;1240;p107"/>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241" name="Google Shape;1241;p107"/>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242" name="Google Shape;1242;p107"/>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243" name="Google Shape;1243;p107"/>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244" name="Google Shape;1244;p107"/>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245" name="Google Shape;1245;p107"/>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246" name="Google Shape;1246;p107"/>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247" name="Google Shape;1247;p107"/>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248" name="Google Shape;1248;p107"/>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249" name="Google Shape;1249;p107"/>
          <p:cNvGrpSpPr/>
          <p:nvPr/>
        </p:nvGrpSpPr>
        <p:grpSpPr>
          <a:xfrm>
            <a:off x="4519000" y="3821425"/>
            <a:ext cx="420900" cy="912575"/>
            <a:chOff x="4680988" y="3981725"/>
            <a:chExt cx="420900" cy="912575"/>
          </a:xfrm>
        </p:grpSpPr>
        <p:pic>
          <p:nvPicPr>
            <p:cNvPr id="1250" name="Google Shape;1250;p107"/>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251" name="Google Shape;1251;p107"/>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252" name="Google Shape;1252;p107"/>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3" name="Google Shape;1253;p10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54" name="Google Shape;1254;p107"/>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55" name="Google Shape;1255;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256" name="Shape 1256"/>
        <p:cNvGrpSpPr/>
        <p:nvPr/>
      </p:nvGrpSpPr>
      <p:grpSpPr>
        <a:xfrm>
          <a:off x="0" y="0"/>
          <a:ext cx="0" cy="0"/>
          <a:chOff x="0" y="0"/>
          <a:chExt cx="0" cy="0"/>
        </a:xfrm>
      </p:grpSpPr>
      <p:pic>
        <p:nvPicPr>
          <p:cNvPr id="1257" name="Google Shape;1257;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8" name="Google Shape;1258;p108"/>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9" name="Google Shape;1259;p108"/>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2" name="Google Shape;1262;p10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63" name="Google Shape;1263;p10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64" name="Google Shape;1264;p10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265" name="Google Shape;1265;p108"/>
          <p:cNvGrpSpPr/>
          <p:nvPr/>
        </p:nvGrpSpPr>
        <p:grpSpPr>
          <a:xfrm>
            <a:off x="4732975" y="426900"/>
            <a:ext cx="3984300" cy="1538339"/>
            <a:chOff x="4623475" y="424050"/>
            <a:chExt cx="3984300" cy="1538339"/>
          </a:xfrm>
        </p:grpSpPr>
        <p:sp>
          <p:nvSpPr>
            <p:cNvPr id="1266" name="Google Shape;1266;p108"/>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267" name="Google Shape;1267;p108"/>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8"/>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69" name="Google Shape;1269;p108"/>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70" name="Google Shape;1270;p108"/>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71" name="Google Shape;1271;p108"/>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72" name="Google Shape;1272;p108"/>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73" name="Google Shape;1273;p108"/>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74" name="Google Shape;1274;p108"/>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6" name="Shape 1276"/>
        <p:cNvGrpSpPr/>
        <p:nvPr/>
      </p:nvGrpSpPr>
      <p:grpSpPr>
        <a:xfrm>
          <a:off x="0" y="0"/>
          <a:ext cx="0" cy="0"/>
          <a:chOff x="0" y="0"/>
          <a:chExt cx="0" cy="0"/>
        </a:xfrm>
      </p:grpSpPr>
      <p:sp>
        <p:nvSpPr>
          <p:cNvPr id="1277" name="Google Shape;1277;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78" name="Google Shape;1278;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79" name="Google Shape;1279;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80" name="Google Shape;1280;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281" name="Google Shape;1281;p109"/>
          <p:cNvGraphicFramePr/>
          <p:nvPr/>
        </p:nvGraphicFramePr>
        <p:xfrm>
          <a:off x="358300" y="1181050"/>
          <a:ext cx="3000000" cy="3000000"/>
        </p:xfrm>
        <a:graphic>
          <a:graphicData uri="http://schemas.openxmlformats.org/drawingml/2006/table">
            <a:tbl>
              <a:tblPr>
                <a:noFill/>
                <a:tableStyleId>{A642D27F-0F04-448C-A78C-31B8B87156EF}</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282" name="Google Shape;1282;p10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283" name="Google Shape;1283;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284" name="Shape 1284"/>
        <p:cNvGrpSpPr/>
        <p:nvPr/>
      </p:nvGrpSpPr>
      <p:grpSpPr>
        <a:xfrm>
          <a:off x="0" y="0"/>
          <a:ext cx="0" cy="0"/>
          <a:chOff x="0" y="0"/>
          <a:chExt cx="0" cy="0"/>
        </a:xfrm>
      </p:grpSpPr>
      <p:cxnSp>
        <p:nvCxnSpPr>
          <p:cNvPr id="1285" name="Google Shape;1285;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6" name="Google Shape;1286;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87" name="Google Shape;1287;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288" name="Google Shape;1288;p110"/>
          <p:cNvGraphicFramePr/>
          <p:nvPr/>
        </p:nvGraphicFramePr>
        <p:xfrm>
          <a:off x="358300" y="876250"/>
          <a:ext cx="3000000" cy="3000000"/>
        </p:xfrm>
        <a:graphic>
          <a:graphicData uri="http://schemas.openxmlformats.org/drawingml/2006/table">
            <a:tbl>
              <a:tblPr>
                <a:noFill/>
                <a:tableStyleId>{A642D27F-0F04-448C-A78C-31B8B87156EF}</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289" name="Google Shape;1289;p11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290" name="Google Shape;1290;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291" name="Shape 1291"/>
        <p:cNvGrpSpPr/>
        <p:nvPr/>
      </p:nvGrpSpPr>
      <p:grpSpPr>
        <a:xfrm>
          <a:off x="0" y="0"/>
          <a:ext cx="0" cy="0"/>
          <a:chOff x="0" y="0"/>
          <a:chExt cx="0" cy="0"/>
        </a:xfrm>
      </p:grpSpPr>
      <p:pic>
        <p:nvPicPr>
          <p:cNvPr id="1292" name="Google Shape;1292;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93" name="Google Shape;1293;p11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5" name="Google Shape;1295;p11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96" name="Google Shape;1296;p11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97" name="Google Shape;1297;p111"/>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298" name="Google Shape;1298;p111"/>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299" name="Google Shape;1299;p111"/>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300" name="Google Shape;1300;p111"/>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301" name="Google Shape;1301;p111"/>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302" name="Google Shape;1302;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02" name="Shape 102"/>
        <p:cNvGrpSpPr/>
        <p:nvPr/>
      </p:nvGrpSpPr>
      <p:grpSpPr>
        <a:xfrm>
          <a:off x="0" y="0"/>
          <a:ext cx="0" cy="0"/>
          <a:chOff x="0" y="0"/>
          <a:chExt cx="0" cy="0"/>
        </a:xfrm>
      </p:grpSpPr>
      <p:pic>
        <p:nvPicPr>
          <p:cNvPr id="103" name="Google Shape;103;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 name="Google Shape;104;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303" name="Shape 1303"/>
        <p:cNvGrpSpPr/>
        <p:nvPr/>
      </p:nvGrpSpPr>
      <p:grpSpPr>
        <a:xfrm>
          <a:off x="0" y="0"/>
          <a:ext cx="0" cy="0"/>
          <a:chOff x="0" y="0"/>
          <a:chExt cx="0" cy="0"/>
        </a:xfrm>
      </p:grpSpPr>
      <p:sp>
        <p:nvSpPr>
          <p:cNvPr id="1304" name="Google Shape;1304;p112"/>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305" name="Google Shape;1305;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6" name="Google Shape;1306;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7" name="Google Shape;1307;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8" name="Google Shape;1308;p11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309" name="Google Shape;1309;p11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310" name="Google Shape;1310;p11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311" name="Google Shape;1311;p11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312" name="Google Shape;1312;p11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13" name="Google Shape;1313;p11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314" name="Google Shape;1314;p11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315" name="Google Shape;1315;p11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2"/>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317" name="Google Shape;1317;p112"/>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318" name="Google Shape;1318;p112"/>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319" name="Google Shape;1319;p112"/>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320" name="Google Shape;1320;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321" name="Shape 1321"/>
        <p:cNvGrpSpPr/>
        <p:nvPr/>
      </p:nvGrpSpPr>
      <p:grpSpPr>
        <a:xfrm>
          <a:off x="0" y="0"/>
          <a:ext cx="0" cy="0"/>
          <a:chOff x="0" y="0"/>
          <a:chExt cx="0" cy="0"/>
        </a:xfrm>
      </p:grpSpPr>
      <p:pic>
        <p:nvPicPr>
          <p:cNvPr id="1322" name="Google Shape;1322;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23" name="Google Shape;1323;p11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5" name="Google Shape;1325;p1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26" name="Google Shape;1326;p1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7" name="Google Shape;1327;p11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28" name="Google Shape;1328;p1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29" name="Google Shape;1329;p11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330" name="Google Shape;1330;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331" name="Shape 1331"/>
        <p:cNvGrpSpPr/>
        <p:nvPr/>
      </p:nvGrpSpPr>
      <p:grpSpPr>
        <a:xfrm>
          <a:off x="0" y="0"/>
          <a:ext cx="0" cy="0"/>
          <a:chOff x="0" y="0"/>
          <a:chExt cx="0" cy="0"/>
        </a:xfrm>
      </p:grpSpPr>
      <p:pic>
        <p:nvPicPr>
          <p:cNvPr id="1332" name="Google Shape;1332;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3" name="Google Shape;1333;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334" name="Google Shape;1334;p11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335" name="Google Shape;1335;p11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336" name="Google Shape;1336;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337" name="Shape 1337"/>
        <p:cNvGrpSpPr/>
        <p:nvPr/>
      </p:nvGrpSpPr>
      <p:grpSpPr>
        <a:xfrm>
          <a:off x="0" y="0"/>
          <a:ext cx="0" cy="0"/>
          <a:chOff x="0" y="0"/>
          <a:chExt cx="0" cy="0"/>
        </a:xfrm>
      </p:grpSpPr>
      <p:pic>
        <p:nvPicPr>
          <p:cNvPr id="1338" name="Google Shape;1338;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9" name="Google Shape;1339;p11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340" name="Google Shape;1340;p11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1" name="Google Shape;1341;p11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42" name="Google Shape;1342;p11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343" name="Google Shape;1343;p11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344" name="Google Shape;1344;p11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1345" name="Google Shape;1345;p11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46" name="Google Shape;1346;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1347" name="Shape 1347"/>
        <p:cNvGrpSpPr/>
        <p:nvPr/>
      </p:nvGrpSpPr>
      <p:grpSpPr>
        <a:xfrm>
          <a:off x="0" y="0"/>
          <a:ext cx="0" cy="0"/>
          <a:chOff x="0" y="0"/>
          <a:chExt cx="0" cy="0"/>
        </a:xfrm>
      </p:grpSpPr>
      <p:pic>
        <p:nvPicPr>
          <p:cNvPr id="1348" name="Google Shape;1348;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9" name="Google Shape;1349;p1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350" name="Google Shape;1350;p11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351" name="Google Shape;1351;p11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2" name="Google Shape;1352;p11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1353" name="Google Shape;1353;p1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54" name="Google Shape;1354;p116"/>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1355" name="Shape 1355"/>
        <p:cNvGrpSpPr/>
        <p:nvPr/>
      </p:nvGrpSpPr>
      <p:grpSpPr>
        <a:xfrm>
          <a:off x="0" y="0"/>
          <a:ext cx="0" cy="0"/>
          <a:chOff x="0" y="0"/>
          <a:chExt cx="0" cy="0"/>
        </a:xfrm>
      </p:grpSpPr>
      <p:pic>
        <p:nvPicPr>
          <p:cNvPr id="1356" name="Google Shape;1356;p11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1357" name="Google Shape;1357;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9" name="Google Shape;1359;p1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60" name="Google Shape;136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61" name="Google Shape;1361;p1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2" name="Google Shape;1362;p11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363" name="Google Shape;1363;p11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364" name="Google Shape;1364;p11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365" name="Google Shape;1365;p11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1366" name="Shape 1366"/>
        <p:cNvGrpSpPr/>
        <p:nvPr/>
      </p:nvGrpSpPr>
      <p:grpSpPr>
        <a:xfrm>
          <a:off x="0" y="0"/>
          <a:ext cx="0" cy="0"/>
          <a:chOff x="0" y="0"/>
          <a:chExt cx="0" cy="0"/>
        </a:xfrm>
      </p:grpSpPr>
      <p:sp>
        <p:nvSpPr>
          <p:cNvPr id="1367" name="Google Shape;1367;p1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370" name="Google Shape;1370;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71" name="Google Shape;137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72" name="Google Shape;1372;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73" name="Google Shape;1373;p118"/>
          <p:cNvGrpSpPr/>
          <p:nvPr/>
        </p:nvGrpSpPr>
        <p:grpSpPr>
          <a:xfrm>
            <a:off x="457200" y="1378813"/>
            <a:ext cx="776889" cy="621300"/>
            <a:chOff x="457200" y="1378813"/>
            <a:chExt cx="776889" cy="621300"/>
          </a:xfrm>
        </p:grpSpPr>
        <p:sp>
          <p:nvSpPr>
            <p:cNvPr id="1374" name="Google Shape;1374;p11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75" name="Google Shape;1375;p11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76" name="Google Shape;1376;p118"/>
          <p:cNvGrpSpPr/>
          <p:nvPr/>
        </p:nvGrpSpPr>
        <p:grpSpPr>
          <a:xfrm>
            <a:off x="457200" y="2228725"/>
            <a:ext cx="776889" cy="621300"/>
            <a:chOff x="457200" y="1378813"/>
            <a:chExt cx="776889" cy="621300"/>
          </a:xfrm>
        </p:grpSpPr>
        <p:sp>
          <p:nvSpPr>
            <p:cNvPr id="1377" name="Google Shape;1377;p11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78" name="Google Shape;1378;p11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79" name="Google Shape;1379;p118"/>
          <p:cNvGrpSpPr/>
          <p:nvPr/>
        </p:nvGrpSpPr>
        <p:grpSpPr>
          <a:xfrm>
            <a:off x="457200" y="3073850"/>
            <a:ext cx="776889" cy="621300"/>
            <a:chOff x="457200" y="1378813"/>
            <a:chExt cx="776889" cy="621300"/>
          </a:xfrm>
        </p:grpSpPr>
        <p:sp>
          <p:nvSpPr>
            <p:cNvPr id="1380" name="Google Shape;1380;p11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81" name="Google Shape;1381;p11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82" name="Google Shape;1382;p118"/>
          <p:cNvGrpSpPr/>
          <p:nvPr/>
        </p:nvGrpSpPr>
        <p:grpSpPr>
          <a:xfrm>
            <a:off x="457200" y="3923750"/>
            <a:ext cx="776889" cy="621300"/>
            <a:chOff x="457200" y="1378813"/>
            <a:chExt cx="776889" cy="621300"/>
          </a:xfrm>
        </p:grpSpPr>
        <p:sp>
          <p:nvSpPr>
            <p:cNvPr id="1383" name="Google Shape;1383;p11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84" name="Google Shape;1384;p11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85" name="Google Shape;1385;p11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86" name="Google Shape;1386;p1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90" name="Google Shape;1390;p11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91" name="Google Shape;1391;p11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92" name="Google Shape;1392;p11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1393" name="Shape 1393"/>
        <p:cNvGrpSpPr/>
        <p:nvPr/>
      </p:nvGrpSpPr>
      <p:grpSpPr>
        <a:xfrm>
          <a:off x="0" y="0"/>
          <a:ext cx="0" cy="0"/>
          <a:chOff x="0" y="0"/>
          <a:chExt cx="0" cy="0"/>
        </a:xfrm>
      </p:grpSpPr>
      <p:sp>
        <p:nvSpPr>
          <p:cNvPr id="1394" name="Google Shape;1394;p1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1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7" name="Google Shape;1397;p1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8" name="Google Shape;1398;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9" name="Google Shape;1399;p1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400" name="Google Shape;1400;p119"/>
          <p:cNvGrpSpPr/>
          <p:nvPr/>
        </p:nvGrpSpPr>
        <p:grpSpPr>
          <a:xfrm>
            <a:off x="457200" y="1300225"/>
            <a:ext cx="776889" cy="621300"/>
            <a:chOff x="457200" y="1378813"/>
            <a:chExt cx="776889" cy="621300"/>
          </a:xfrm>
        </p:grpSpPr>
        <p:sp>
          <p:nvSpPr>
            <p:cNvPr id="1401" name="Google Shape;1401;p11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02" name="Google Shape;1402;p11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119"/>
          <p:cNvGrpSpPr/>
          <p:nvPr/>
        </p:nvGrpSpPr>
        <p:grpSpPr>
          <a:xfrm>
            <a:off x="457200" y="2000125"/>
            <a:ext cx="776889" cy="621300"/>
            <a:chOff x="457200" y="1378813"/>
            <a:chExt cx="776889" cy="621300"/>
          </a:xfrm>
        </p:grpSpPr>
        <p:sp>
          <p:nvSpPr>
            <p:cNvPr id="1404" name="Google Shape;1404;p11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05" name="Google Shape;1405;p11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119"/>
          <p:cNvGrpSpPr/>
          <p:nvPr/>
        </p:nvGrpSpPr>
        <p:grpSpPr>
          <a:xfrm>
            <a:off x="457200" y="2692850"/>
            <a:ext cx="776889" cy="621300"/>
            <a:chOff x="457200" y="1378813"/>
            <a:chExt cx="776889" cy="621300"/>
          </a:xfrm>
        </p:grpSpPr>
        <p:sp>
          <p:nvSpPr>
            <p:cNvPr id="1407" name="Google Shape;1407;p11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408" name="Google Shape;1408;p11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119"/>
          <p:cNvGrpSpPr/>
          <p:nvPr/>
        </p:nvGrpSpPr>
        <p:grpSpPr>
          <a:xfrm>
            <a:off x="457200" y="3390350"/>
            <a:ext cx="776889" cy="621300"/>
            <a:chOff x="457200" y="1378813"/>
            <a:chExt cx="776889" cy="621300"/>
          </a:xfrm>
        </p:grpSpPr>
        <p:sp>
          <p:nvSpPr>
            <p:cNvPr id="1410" name="Google Shape;1410;p11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411" name="Google Shape;1411;p11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119"/>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1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9"/>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119"/>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119"/>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19" name="Google Shape;1419;p119"/>
          <p:cNvGrpSpPr/>
          <p:nvPr/>
        </p:nvGrpSpPr>
        <p:grpSpPr>
          <a:xfrm>
            <a:off x="469500" y="4083075"/>
            <a:ext cx="776889" cy="621300"/>
            <a:chOff x="457200" y="1378813"/>
            <a:chExt cx="776889" cy="621300"/>
          </a:xfrm>
        </p:grpSpPr>
        <p:sp>
          <p:nvSpPr>
            <p:cNvPr id="1420" name="Google Shape;1420;p11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421" name="Google Shape;1421;p11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1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9"/>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4" name="Google Shape;1424;p11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1425" name="Shape 1425"/>
        <p:cNvGrpSpPr/>
        <p:nvPr/>
      </p:nvGrpSpPr>
      <p:grpSpPr>
        <a:xfrm>
          <a:off x="0" y="0"/>
          <a:ext cx="0" cy="0"/>
          <a:chOff x="0" y="0"/>
          <a:chExt cx="0" cy="0"/>
        </a:xfrm>
      </p:grpSpPr>
      <p:sp>
        <p:nvSpPr>
          <p:cNvPr id="1426" name="Google Shape;1426;p1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8" name="Google Shape;1428;p1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9" name="Google Shape;1429;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0" name="Google Shape;1430;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1" name="Google Shape;1431;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432" name="Google Shape;1432;p120"/>
          <p:cNvGrpSpPr/>
          <p:nvPr/>
        </p:nvGrpSpPr>
        <p:grpSpPr>
          <a:xfrm>
            <a:off x="457200" y="1237825"/>
            <a:ext cx="776900" cy="486300"/>
            <a:chOff x="457200" y="1466425"/>
            <a:chExt cx="776900" cy="486300"/>
          </a:xfrm>
        </p:grpSpPr>
        <p:sp>
          <p:nvSpPr>
            <p:cNvPr id="1433" name="Google Shape;1433;p12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34" name="Google Shape;1434;p12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120"/>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6" name="Google Shape;1436;p1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120"/>
          <p:cNvGrpSpPr/>
          <p:nvPr/>
        </p:nvGrpSpPr>
        <p:grpSpPr>
          <a:xfrm>
            <a:off x="457200" y="1828900"/>
            <a:ext cx="776900" cy="486300"/>
            <a:chOff x="457200" y="1466425"/>
            <a:chExt cx="776900" cy="486300"/>
          </a:xfrm>
        </p:grpSpPr>
        <p:sp>
          <p:nvSpPr>
            <p:cNvPr id="1438" name="Google Shape;1438;p12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9" name="Google Shape;1439;p12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1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120"/>
          <p:cNvGrpSpPr/>
          <p:nvPr/>
        </p:nvGrpSpPr>
        <p:grpSpPr>
          <a:xfrm>
            <a:off x="457200" y="2419975"/>
            <a:ext cx="776900" cy="486300"/>
            <a:chOff x="457200" y="1466425"/>
            <a:chExt cx="776900" cy="486300"/>
          </a:xfrm>
        </p:grpSpPr>
        <p:sp>
          <p:nvSpPr>
            <p:cNvPr id="1442" name="Google Shape;1442;p12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443" name="Google Shape;1443;p12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1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120"/>
          <p:cNvGrpSpPr/>
          <p:nvPr/>
        </p:nvGrpSpPr>
        <p:grpSpPr>
          <a:xfrm>
            <a:off x="457200" y="3011050"/>
            <a:ext cx="776900" cy="486300"/>
            <a:chOff x="457200" y="1466425"/>
            <a:chExt cx="776900" cy="486300"/>
          </a:xfrm>
        </p:grpSpPr>
        <p:sp>
          <p:nvSpPr>
            <p:cNvPr id="1446" name="Google Shape;1446;p12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447" name="Google Shape;1447;p12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1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120"/>
          <p:cNvGrpSpPr/>
          <p:nvPr/>
        </p:nvGrpSpPr>
        <p:grpSpPr>
          <a:xfrm>
            <a:off x="457200" y="3602137"/>
            <a:ext cx="776900" cy="486300"/>
            <a:chOff x="457200" y="1466425"/>
            <a:chExt cx="776900" cy="486300"/>
          </a:xfrm>
        </p:grpSpPr>
        <p:sp>
          <p:nvSpPr>
            <p:cNvPr id="1450" name="Google Shape;1450;p12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451" name="Google Shape;1451;p12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1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120"/>
          <p:cNvGrpSpPr/>
          <p:nvPr/>
        </p:nvGrpSpPr>
        <p:grpSpPr>
          <a:xfrm>
            <a:off x="457200" y="4193262"/>
            <a:ext cx="776900" cy="486300"/>
            <a:chOff x="457200" y="1466425"/>
            <a:chExt cx="776900" cy="486300"/>
          </a:xfrm>
        </p:grpSpPr>
        <p:sp>
          <p:nvSpPr>
            <p:cNvPr id="1454" name="Google Shape;1454;p12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455" name="Google Shape;1455;p12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120"/>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7" name="Google Shape;1457;p120"/>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120"/>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9" name="Google Shape;1459;p120"/>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0" name="Google Shape;1460;p120"/>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1" name="Google Shape;1461;p120"/>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1462" name="Shape 1462"/>
        <p:cNvGrpSpPr/>
        <p:nvPr/>
      </p:nvGrpSpPr>
      <p:grpSpPr>
        <a:xfrm>
          <a:off x="0" y="0"/>
          <a:ext cx="0" cy="0"/>
          <a:chOff x="0" y="0"/>
          <a:chExt cx="0" cy="0"/>
        </a:xfrm>
      </p:grpSpPr>
      <p:sp>
        <p:nvSpPr>
          <p:cNvPr id="1463" name="Google Shape;1463;p121"/>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5" name="Google Shape;1465;p1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6" name="Google Shape;1466;p1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7" name="Google Shape;1467;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8" name="Google Shape;1468;p1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469" name="Google Shape;1469;p121"/>
          <p:cNvGrpSpPr/>
          <p:nvPr/>
        </p:nvGrpSpPr>
        <p:grpSpPr>
          <a:xfrm>
            <a:off x="457222" y="1149803"/>
            <a:ext cx="713194" cy="446423"/>
            <a:chOff x="457200" y="1466425"/>
            <a:chExt cx="776900" cy="486300"/>
          </a:xfrm>
        </p:grpSpPr>
        <p:sp>
          <p:nvSpPr>
            <p:cNvPr id="1470" name="Google Shape;1470;p12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471" name="Google Shape;1471;p12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121"/>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121"/>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121"/>
          <p:cNvGrpSpPr/>
          <p:nvPr/>
        </p:nvGrpSpPr>
        <p:grpSpPr>
          <a:xfrm>
            <a:off x="457222" y="1672428"/>
            <a:ext cx="713194" cy="446423"/>
            <a:chOff x="457200" y="1466425"/>
            <a:chExt cx="776900" cy="486300"/>
          </a:xfrm>
        </p:grpSpPr>
        <p:sp>
          <p:nvSpPr>
            <p:cNvPr id="1475" name="Google Shape;1475;p12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76" name="Google Shape;1476;p12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121"/>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121"/>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121"/>
          <p:cNvGrpSpPr/>
          <p:nvPr/>
        </p:nvGrpSpPr>
        <p:grpSpPr>
          <a:xfrm>
            <a:off x="457197" y="2195578"/>
            <a:ext cx="713194" cy="446423"/>
            <a:chOff x="457200" y="1466425"/>
            <a:chExt cx="776900" cy="486300"/>
          </a:xfrm>
        </p:grpSpPr>
        <p:sp>
          <p:nvSpPr>
            <p:cNvPr id="1480" name="Google Shape;1480;p12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81" name="Google Shape;1481;p12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121"/>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3" name="Google Shape;1483;p121"/>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121"/>
          <p:cNvGrpSpPr/>
          <p:nvPr/>
        </p:nvGrpSpPr>
        <p:grpSpPr>
          <a:xfrm>
            <a:off x="457197" y="2718203"/>
            <a:ext cx="713194" cy="446423"/>
            <a:chOff x="457200" y="1466425"/>
            <a:chExt cx="776900" cy="486300"/>
          </a:xfrm>
        </p:grpSpPr>
        <p:sp>
          <p:nvSpPr>
            <p:cNvPr id="1485" name="Google Shape;1485;p12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86" name="Google Shape;1486;p12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121"/>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8" name="Google Shape;1488;p121"/>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121"/>
          <p:cNvGrpSpPr/>
          <p:nvPr/>
        </p:nvGrpSpPr>
        <p:grpSpPr>
          <a:xfrm>
            <a:off x="457222" y="3240828"/>
            <a:ext cx="713194" cy="446423"/>
            <a:chOff x="457200" y="1466425"/>
            <a:chExt cx="776900" cy="486300"/>
          </a:xfrm>
        </p:grpSpPr>
        <p:sp>
          <p:nvSpPr>
            <p:cNvPr id="1490" name="Google Shape;1490;p12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91" name="Google Shape;1491;p12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121"/>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3" name="Google Shape;1493;p121"/>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4" name="Google Shape;1494;p121"/>
          <p:cNvGrpSpPr/>
          <p:nvPr/>
        </p:nvGrpSpPr>
        <p:grpSpPr>
          <a:xfrm>
            <a:off x="457222" y="3763453"/>
            <a:ext cx="713194" cy="446423"/>
            <a:chOff x="457200" y="1466425"/>
            <a:chExt cx="776900" cy="486300"/>
          </a:xfrm>
        </p:grpSpPr>
        <p:sp>
          <p:nvSpPr>
            <p:cNvPr id="1495" name="Google Shape;1495;p12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96" name="Google Shape;1496;p12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121"/>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8" name="Google Shape;1498;p121"/>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121"/>
          <p:cNvGrpSpPr/>
          <p:nvPr/>
        </p:nvGrpSpPr>
        <p:grpSpPr>
          <a:xfrm>
            <a:off x="457222" y="4311603"/>
            <a:ext cx="713194" cy="446423"/>
            <a:chOff x="457200" y="1466425"/>
            <a:chExt cx="776900" cy="486300"/>
          </a:xfrm>
        </p:grpSpPr>
        <p:sp>
          <p:nvSpPr>
            <p:cNvPr id="1500" name="Google Shape;1500;p12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501" name="Google Shape;1501;p12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121"/>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121"/>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 name="Google Shape;109;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1" name="Google Shape;111;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12" name="Google Shape;112;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13" name="Google Shape;113;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14" name="Google Shape;114;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1504" name="Shape 1504"/>
        <p:cNvGrpSpPr/>
        <p:nvPr/>
      </p:nvGrpSpPr>
      <p:grpSpPr>
        <a:xfrm>
          <a:off x="0" y="0"/>
          <a:ext cx="0" cy="0"/>
          <a:chOff x="0" y="0"/>
          <a:chExt cx="0" cy="0"/>
        </a:xfrm>
      </p:grpSpPr>
      <p:sp>
        <p:nvSpPr>
          <p:cNvPr id="1505" name="Google Shape;1505;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6" name="Google Shape;1506;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7" name="Google Shape;1507;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8" name="Google Shape;150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9" name="Google Shape;1509;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0" name="Google Shape;1510;p12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2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512" name="Google Shape;1512;p122"/>
          <p:cNvGrpSpPr/>
          <p:nvPr/>
        </p:nvGrpSpPr>
        <p:grpSpPr>
          <a:xfrm>
            <a:off x="457181" y="1345103"/>
            <a:ext cx="533372" cy="533480"/>
            <a:chOff x="457200" y="1378813"/>
            <a:chExt cx="695400" cy="695450"/>
          </a:xfrm>
        </p:grpSpPr>
        <p:sp>
          <p:nvSpPr>
            <p:cNvPr id="1513" name="Google Shape;1513;p12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14" name="Google Shape;1514;p122"/>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122"/>
          <p:cNvGrpSpPr/>
          <p:nvPr/>
        </p:nvGrpSpPr>
        <p:grpSpPr>
          <a:xfrm>
            <a:off x="3228956" y="1345103"/>
            <a:ext cx="533372" cy="533480"/>
            <a:chOff x="457200" y="1378813"/>
            <a:chExt cx="695400" cy="695450"/>
          </a:xfrm>
        </p:grpSpPr>
        <p:sp>
          <p:nvSpPr>
            <p:cNvPr id="1516" name="Google Shape;1516;p12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17" name="Google Shape;1517;p12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518" name="Google Shape;1518;p12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2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520" name="Google Shape;1520;p122"/>
          <p:cNvGrpSpPr/>
          <p:nvPr/>
        </p:nvGrpSpPr>
        <p:grpSpPr>
          <a:xfrm>
            <a:off x="6134081" y="1345853"/>
            <a:ext cx="533372" cy="533480"/>
            <a:chOff x="457200" y="1378813"/>
            <a:chExt cx="695400" cy="695450"/>
          </a:xfrm>
        </p:grpSpPr>
        <p:sp>
          <p:nvSpPr>
            <p:cNvPr id="1521" name="Google Shape;1521;p12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522" name="Google Shape;1522;p12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523" name="Google Shape;1523;p12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2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25" name="Google Shape;1525;p12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1526" name="Shape 1526"/>
        <p:cNvGrpSpPr/>
        <p:nvPr/>
      </p:nvGrpSpPr>
      <p:grpSpPr>
        <a:xfrm>
          <a:off x="0" y="0"/>
          <a:ext cx="0" cy="0"/>
          <a:chOff x="0" y="0"/>
          <a:chExt cx="0" cy="0"/>
        </a:xfrm>
      </p:grpSpPr>
      <p:pic>
        <p:nvPicPr>
          <p:cNvPr id="1527" name="Google Shape;1527;p12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28" name="Google Shape;1528;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30" name="Google Shape;1530;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31" name="Google Shape;1531;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2" name="Google Shape;1532;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3" name="Google Shape;1533;p12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534" name="Google Shape;1534;p12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35" name="Google Shape;1535;p12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6" name="Google Shape;1536;p12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12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538" name="Google Shape;1538;p12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539" name="Google Shape;1539;p12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541" name="Google Shape;1541;p12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1542" name="Shape 1542"/>
        <p:cNvGrpSpPr/>
        <p:nvPr/>
      </p:nvGrpSpPr>
      <p:grpSpPr>
        <a:xfrm>
          <a:off x="0" y="0"/>
          <a:ext cx="0" cy="0"/>
          <a:chOff x="0" y="0"/>
          <a:chExt cx="0" cy="0"/>
        </a:xfrm>
      </p:grpSpPr>
      <p:sp>
        <p:nvSpPr>
          <p:cNvPr id="1543" name="Google Shape;1543;p12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44" name="Google Shape;1544;p12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45" name="Google Shape;1545;p12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46" name="Google Shape;1546;p12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47" name="Google Shape;1547;p12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9" name="Google Shape;1549;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50" name="Google Shape;1550;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51" name="Google Shape;155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52" name="Google Shape;1552;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3" name="Google Shape;1553;p12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4" name="Google Shape;1554;p12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2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58" name="Google Shape;1558;p12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59" name="Google Shape;1559;p12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60" name="Google Shape;1560;p12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61" name="Google Shape;1561;p12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2" name="Google Shape;1562;p12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3" name="Google Shape;1563;p12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4" name="Google Shape;1564;p12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1565" name="Shape 1565"/>
        <p:cNvGrpSpPr/>
        <p:nvPr/>
      </p:nvGrpSpPr>
      <p:grpSpPr>
        <a:xfrm>
          <a:off x="0" y="0"/>
          <a:ext cx="0" cy="0"/>
          <a:chOff x="0" y="0"/>
          <a:chExt cx="0" cy="0"/>
        </a:xfrm>
      </p:grpSpPr>
      <p:sp>
        <p:nvSpPr>
          <p:cNvPr id="1566" name="Google Shape;1566;p12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67" name="Google Shape;1567;p12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68" name="Google Shape;1568;p12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69" name="Google Shape;1569;p12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70" name="Google Shape;1570;p12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3" name="Google Shape;1573;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4" name="Google Shape;1574;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75" name="Google Shape;1575;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6" name="Google Shape;1576;p12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7" name="Google Shape;1577;p12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2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80" name="Google Shape;1580;p12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81" name="Google Shape;1581;p12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2" name="Google Shape;1582;p12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3" name="Google Shape;1583;p1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1584" name="Shape 1584"/>
        <p:cNvGrpSpPr/>
        <p:nvPr/>
      </p:nvGrpSpPr>
      <p:grpSpPr>
        <a:xfrm>
          <a:off x="0" y="0"/>
          <a:ext cx="0" cy="0"/>
          <a:chOff x="0" y="0"/>
          <a:chExt cx="0" cy="0"/>
        </a:xfrm>
      </p:grpSpPr>
      <p:sp>
        <p:nvSpPr>
          <p:cNvPr id="1585" name="Google Shape;1585;p12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86" name="Google Shape;1586;p12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87" name="Google Shape;1587;p12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88" name="Google Shape;1588;p12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89" name="Google Shape;1589;p1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2" name="Google Shape;1592;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3" name="Google Shape;1593;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4" name="Google Shape;1594;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95" name="Google Shape;1595;p1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99" name="Google Shape;1599;p12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600" name="Google Shape;1600;p12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601" name="Google Shape;1601;p12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602" name="Google Shape;1602;p12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3" name="Google Shape;1603;p12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4" name="Google Shape;1604;p12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5" name="Google Shape;1605;p12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1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1607" name="Shape 1607"/>
        <p:cNvGrpSpPr/>
        <p:nvPr/>
      </p:nvGrpSpPr>
      <p:grpSpPr>
        <a:xfrm>
          <a:off x="0" y="0"/>
          <a:ext cx="0" cy="0"/>
          <a:chOff x="0" y="0"/>
          <a:chExt cx="0" cy="0"/>
        </a:xfrm>
      </p:grpSpPr>
      <p:sp>
        <p:nvSpPr>
          <p:cNvPr id="1608" name="Google Shape;1608;p12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609" name="Google Shape;1609;p12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610" name="Google Shape;1610;p12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611" name="Google Shape;1611;p12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612" name="Google Shape;1612;p1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5" name="Google Shape;1615;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6" name="Google Shape;1616;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7" name="Google Shape;1617;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8" name="Google Shape;1618;p1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621" name="Google Shape;1621;p12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622" name="Google Shape;1622;p12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3" name="Google Shape;1623;p12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12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5" name="Google Shape;1625;p1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1626" name="Shape 1626"/>
        <p:cNvGrpSpPr/>
        <p:nvPr/>
      </p:nvGrpSpPr>
      <p:grpSpPr>
        <a:xfrm>
          <a:off x="0" y="0"/>
          <a:ext cx="0" cy="0"/>
          <a:chOff x="0" y="0"/>
          <a:chExt cx="0" cy="0"/>
        </a:xfrm>
      </p:grpSpPr>
      <p:sp>
        <p:nvSpPr>
          <p:cNvPr id="1627" name="Google Shape;1627;p12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28" name="Google Shape;1628;p12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29" name="Google Shape;1629;p12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30" name="Google Shape;1630;p12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31" name="Google Shape;1631;p1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4" name="Google Shape;1634;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5" name="Google Shape;1635;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6" name="Google Shape;1636;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7" name="Google Shape;1637;p1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2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41" name="Google Shape;1641;p12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42" name="Google Shape;1642;p12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43" name="Google Shape;1643;p12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44" name="Google Shape;1644;p12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5" name="Google Shape;1645;p12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12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7" name="Google Shape;1647;p12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8" name="Google Shape;1648;p12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1649" name="Shape 1649"/>
        <p:cNvGrpSpPr/>
        <p:nvPr/>
      </p:nvGrpSpPr>
      <p:grpSpPr>
        <a:xfrm>
          <a:off x="0" y="0"/>
          <a:ext cx="0" cy="0"/>
          <a:chOff x="0" y="0"/>
          <a:chExt cx="0" cy="0"/>
        </a:xfrm>
      </p:grpSpPr>
      <p:sp>
        <p:nvSpPr>
          <p:cNvPr id="1650" name="Google Shape;1650;p12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51" name="Google Shape;1651;p12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52" name="Google Shape;1652;p12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53" name="Google Shape;1653;p12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54" name="Google Shape;1654;p1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7" name="Google Shape;1657;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8" name="Google Shape;1658;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9" name="Google Shape;1659;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60" name="Google Shape;1660;p1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63" name="Google Shape;1663;p12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64" name="Google Shape;1664;p12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5" name="Google Shape;1665;p12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6" name="Google Shape;1666;p12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7" name="Google Shape;1667;p12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1668" name="Shape 1668"/>
        <p:cNvGrpSpPr/>
        <p:nvPr/>
      </p:nvGrpSpPr>
      <p:grpSpPr>
        <a:xfrm>
          <a:off x="0" y="0"/>
          <a:ext cx="0" cy="0"/>
          <a:chOff x="0" y="0"/>
          <a:chExt cx="0" cy="0"/>
        </a:xfrm>
      </p:grpSpPr>
      <p:sp>
        <p:nvSpPr>
          <p:cNvPr id="1669" name="Google Shape;1669;p13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71" name="Google Shape;1671;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2" name="Google Shape;1672;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3" name="Google Shape;1673;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4" name="Google Shape;1674;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5" name="Google Shape;1675;p13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6" name="Google Shape;1676;p13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3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3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13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13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13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3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13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85" name="Google Shape;1685;p13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86" name="Google Shape;1686;p13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87" name="Google Shape;1687;p13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88" name="Google Shape;1688;p13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89" name="Google Shape;1689;p13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90" name="Google Shape;1690;p13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91" name="Google Shape;1691;p13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92" name="Google Shape;1692;p13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93" name="Google Shape;1693;p13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94" name="Google Shape;1694;p13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1695" name="Shape 1695"/>
        <p:cNvGrpSpPr/>
        <p:nvPr/>
      </p:nvGrpSpPr>
      <p:grpSpPr>
        <a:xfrm>
          <a:off x="0" y="0"/>
          <a:ext cx="0" cy="0"/>
          <a:chOff x="0" y="0"/>
          <a:chExt cx="0" cy="0"/>
        </a:xfrm>
      </p:grpSpPr>
      <p:sp>
        <p:nvSpPr>
          <p:cNvPr id="1696" name="Google Shape;1696;p1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98" name="Google Shape;1698;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9" name="Google Shape;1699;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0" name="Google Shape;1700;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1" name="Google Shape;1701;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2" name="Google Shape;1702;p13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1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3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13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13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708" name="Google Shape;1708;p13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709" name="Google Shape;1709;p13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710" name="Google Shape;1710;p13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711" name="Google Shape;1711;p13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712" name="Google Shape;1712;p13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713" name="Google Shape;1713;p1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5" name="Shape 115"/>
        <p:cNvGrpSpPr/>
        <p:nvPr/>
      </p:nvGrpSpPr>
      <p:grpSpPr>
        <a:xfrm>
          <a:off x="0" y="0"/>
          <a:ext cx="0" cy="0"/>
          <a:chOff x="0" y="0"/>
          <a:chExt cx="0" cy="0"/>
        </a:xfrm>
      </p:grpSpPr>
      <p:sp>
        <p:nvSpPr>
          <p:cNvPr id="116" name="Google Shape;116;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7" name="Google Shape;117;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18" name="Google Shape;118;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 name="Google Shape;120;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1" name="Google Shape;121;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 name="Google Shape;122;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1714" name="Shape 1714"/>
        <p:cNvGrpSpPr/>
        <p:nvPr/>
      </p:nvGrpSpPr>
      <p:grpSpPr>
        <a:xfrm>
          <a:off x="0" y="0"/>
          <a:ext cx="0" cy="0"/>
          <a:chOff x="0" y="0"/>
          <a:chExt cx="0" cy="0"/>
        </a:xfrm>
      </p:grpSpPr>
      <p:sp>
        <p:nvSpPr>
          <p:cNvPr id="1715" name="Google Shape;1715;p13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6" name="Google Shape;1716;p13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717" name="Google Shape;1717;p1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718" name="Google Shape;1718;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19" name="Google Shape;1719;p13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720" name="Google Shape;1720;p13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3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3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3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726" name="Google Shape;1726;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27" name="Google Shape;1727;p132"/>
          <p:cNvGrpSpPr/>
          <p:nvPr/>
        </p:nvGrpSpPr>
        <p:grpSpPr>
          <a:xfrm>
            <a:off x="429795" y="1274754"/>
            <a:ext cx="577822" cy="412443"/>
            <a:chOff x="453224" y="1424000"/>
            <a:chExt cx="510985" cy="364800"/>
          </a:xfrm>
        </p:grpSpPr>
        <p:sp>
          <p:nvSpPr>
            <p:cNvPr id="1728" name="Google Shape;1728;p13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9" name="Google Shape;1729;p13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30" name="Google Shape;1730;p132"/>
          <p:cNvGrpSpPr/>
          <p:nvPr/>
        </p:nvGrpSpPr>
        <p:grpSpPr>
          <a:xfrm>
            <a:off x="429795" y="1865844"/>
            <a:ext cx="577822" cy="412443"/>
            <a:chOff x="453224" y="1424000"/>
            <a:chExt cx="510985" cy="364800"/>
          </a:xfrm>
        </p:grpSpPr>
        <p:sp>
          <p:nvSpPr>
            <p:cNvPr id="1731" name="Google Shape;1731;p13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32" name="Google Shape;1732;p13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33" name="Google Shape;1733;p132"/>
          <p:cNvGrpSpPr/>
          <p:nvPr/>
        </p:nvGrpSpPr>
        <p:grpSpPr>
          <a:xfrm>
            <a:off x="429795" y="2456934"/>
            <a:ext cx="577822" cy="412443"/>
            <a:chOff x="453224" y="1424000"/>
            <a:chExt cx="510985" cy="364800"/>
          </a:xfrm>
        </p:grpSpPr>
        <p:sp>
          <p:nvSpPr>
            <p:cNvPr id="1734" name="Google Shape;1734;p13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35" name="Google Shape;1735;p13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36" name="Google Shape;1736;p132"/>
          <p:cNvGrpSpPr/>
          <p:nvPr/>
        </p:nvGrpSpPr>
        <p:grpSpPr>
          <a:xfrm>
            <a:off x="429795" y="3048024"/>
            <a:ext cx="577822" cy="412443"/>
            <a:chOff x="453224" y="1424000"/>
            <a:chExt cx="510985" cy="364800"/>
          </a:xfrm>
        </p:grpSpPr>
        <p:sp>
          <p:nvSpPr>
            <p:cNvPr id="1737" name="Google Shape;1737;p13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38" name="Google Shape;1738;p13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39" name="Google Shape;1739;p132"/>
          <p:cNvGrpSpPr/>
          <p:nvPr/>
        </p:nvGrpSpPr>
        <p:grpSpPr>
          <a:xfrm>
            <a:off x="429795" y="3639114"/>
            <a:ext cx="577822" cy="412443"/>
            <a:chOff x="453224" y="1424000"/>
            <a:chExt cx="510985" cy="364800"/>
          </a:xfrm>
        </p:grpSpPr>
        <p:sp>
          <p:nvSpPr>
            <p:cNvPr id="1740" name="Google Shape;1740;p13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41" name="Google Shape;1741;p13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42" name="Google Shape;1742;p132"/>
          <p:cNvGrpSpPr/>
          <p:nvPr/>
        </p:nvGrpSpPr>
        <p:grpSpPr>
          <a:xfrm>
            <a:off x="429795" y="4230204"/>
            <a:ext cx="577822" cy="412443"/>
            <a:chOff x="453224" y="1424000"/>
            <a:chExt cx="510985" cy="364800"/>
          </a:xfrm>
        </p:grpSpPr>
        <p:sp>
          <p:nvSpPr>
            <p:cNvPr id="1743" name="Google Shape;1743;p13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44" name="Google Shape;1744;p13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45" name="Google Shape;1745;p13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6" name="Google Shape;1746;p13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13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13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13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0" name="Google Shape;1750;p13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1751" name="Shape 1751"/>
        <p:cNvGrpSpPr/>
        <p:nvPr/>
      </p:nvGrpSpPr>
      <p:grpSpPr>
        <a:xfrm>
          <a:off x="0" y="0"/>
          <a:ext cx="0" cy="0"/>
          <a:chOff x="0" y="0"/>
          <a:chExt cx="0" cy="0"/>
        </a:xfrm>
      </p:grpSpPr>
      <p:cxnSp>
        <p:nvCxnSpPr>
          <p:cNvPr id="1752" name="Google Shape;1752;p13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753" name="Google Shape;1753;p13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754" name="Google Shape;1754;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5" name="Google Shape;1755;p13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756" name="Google Shape;1756;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757" name="Google Shape;1757;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13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9" name="Google Shape;1759;p133"/>
          <p:cNvGrpSpPr/>
          <p:nvPr/>
        </p:nvGrpSpPr>
        <p:grpSpPr>
          <a:xfrm>
            <a:off x="445468" y="4367943"/>
            <a:ext cx="491946" cy="359019"/>
            <a:chOff x="463425" y="1453125"/>
            <a:chExt cx="735125" cy="513838"/>
          </a:xfrm>
        </p:grpSpPr>
        <p:sp>
          <p:nvSpPr>
            <p:cNvPr id="1760" name="Google Shape;1760;p13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61" name="Google Shape;1761;p13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62" name="Google Shape;1762;p133"/>
          <p:cNvSpPr txBox="1"/>
          <p:nvPr>
            <p:ph idx="2" type="subTitle"/>
          </p:nvPr>
        </p:nvSpPr>
        <p:spPr>
          <a:xfrm>
            <a:off x="-12300" y="4319663"/>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3" name="Google Shape;1763;p13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4" name="Google Shape;1764;p133"/>
          <p:cNvGrpSpPr/>
          <p:nvPr/>
        </p:nvGrpSpPr>
        <p:grpSpPr>
          <a:xfrm>
            <a:off x="445468" y="3832229"/>
            <a:ext cx="491946" cy="359019"/>
            <a:chOff x="463425" y="1453125"/>
            <a:chExt cx="735125" cy="513838"/>
          </a:xfrm>
        </p:grpSpPr>
        <p:sp>
          <p:nvSpPr>
            <p:cNvPr id="1765" name="Google Shape;1765;p13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66" name="Google Shape;1766;p13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67" name="Google Shape;1767;p133"/>
          <p:cNvSpPr txBox="1"/>
          <p:nvPr>
            <p:ph idx="3" type="subTitle"/>
          </p:nvPr>
        </p:nvSpPr>
        <p:spPr>
          <a:xfrm>
            <a:off x="-12300" y="3783948"/>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13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9" name="Google Shape;1769;p133"/>
          <p:cNvGrpSpPr/>
          <p:nvPr/>
        </p:nvGrpSpPr>
        <p:grpSpPr>
          <a:xfrm>
            <a:off x="445468" y="3296514"/>
            <a:ext cx="491946" cy="359019"/>
            <a:chOff x="463425" y="1453125"/>
            <a:chExt cx="735125" cy="513838"/>
          </a:xfrm>
        </p:grpSpPr>
        <p:sp>
          <p:nvSpPr>
            <p:cNvPr id="1770" name="Google Shape;1770;p13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71" name="Google Shape;1771;p13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72" name="Google Shape;1772;p133"/>
          <p:cNvSpPr txBox="1"/>
          <p:nvPr>
            <p:ph idx="4" type="subTitle"/>
          </p:nvPr>
        </p:nvSpPr>
        <p:spPr>
          <a:xfrm>
            <a:off x="-12300" y="3248233"/>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13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p133"/>
          <p:cNvGrpSpPr/>
          <p:nvPr/>
        </p:nvGrpSpPr>
        <p:grpSpPr>
          <a:xfrm>
            <a:off x="445468" y="2760799"/>
            <a:ext cx="491946" cy="359019"/>
            <a:chOff x="463425" y="1453125"/>
            <a:chExt cx="735125" cy="513838"/>
          </a:xfrm>
        </p:grpSpPr>
        <p:sp>
          <p:nvSpPr>
            <p:cNvPr id="1775" name="Google Shape;1775;p13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76" name="Google Shape;1776;p13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77" name="Google Shape;1777;p133"/>
          <p:cNvSpPr txBox="1"/>
          <p:nvPr>
            <p:ph idx="5" type="subTitle"/>
          </p:nvPr>
        </p:nvSpPr>
        <p:spPr>
          <a:xfrm>
            <a:off x="-12300" y="271251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13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133"/>
          <p:cNvGrpSpPr/>
          <p:nvPr/>
        </p:nvGrpSpPr>
        <p:grpSpPr>
          <a:xfrm>
            <a:off x="445468" y="2225085"/>
            <a:ext cx="491946" cy="359019"/>
            <a:chOff x="463425" y="1453125"/>
            <a:chExt cx="735125" cy="513838"/>
          </a:xfrm>
        </p:grpSpPr>
        <p:sp>
          <p:nvSpPr>
            <p:cNvPr id="1780" name="Google Shape;1780;p13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81" name="Google Shape;1781;p13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82" name="Google Shape;1782;p133"/>
          <p:cNvSpPr txBox="1"/>
          <p:nvPr>
            <p:ph idx="6" type="subTitle"/>
          </p:nvPr>
        </p:nvSpPr>
        <p:spPr>
          <a:xfrm>
            <a:off x="-12300" y="2176804"/>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3" name="Google Shape;1783;p13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133"/>
          <p:cNvGrpSpPr/>
          <p:nvPr/>
        </p:nvGrpSpPr>
        <p:grpSpPr>
          <a:xfrm>
            <a:off x="445468" y="1689370"/>
            <a:ext cx="491946" cy="359019"/>
            <a:chOff x="463425" y="1453125"/>
            <a:chExt cx="735125" cy="513838"/>
          </a:xfrm>
        </p:grpSpPr>
        <p:sp>
          <p:nvSpPr>
            <p:cNvPr id="1785" name="Google Shape;1785;p13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86" name="Google Shape;1786;p13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87" name="Google Shape;1787;p133"/>
          <p:cNvSpPr txBox="1"/>
          <p:nvPr>
            <p:ph idx="7" type="subTitle"/>
          </p:nvPr>
        </p:nvSpPr>
        <p:spPr>
          <a:xfrm>
            <a:off x="-12300" y="164109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13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9" name="Google Shape;1789;p133"/>
          <p:cNvGrpSpPr/>
          <p:nvPr/>
        </p:nvGrpSpPr>
        <p:grpSpPr>
          <a:xfrm>
            <a:off x="445468" y="1153656"/>
            <a:ext cx="491946" cy="359019"/>
            <a:chOff x="463425" y="1453125"/>
            <a:chExt cx="735125" cy="513838"/>
          </a:xfrm>
        </p:grpSpPr>
        <p:sp>
          <p:nvSpPr>
            <p:cNvPr id="1790" name="Google Shape;1790;p13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91" name="Google Shape;1791;p13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92" name="Google Shape;1792;p133"/>
          <p:cNvSpPr txBox="1"/>
          <p:nvPr>
            <p:ph idx="8" type="subTitle"/>
          </p:nvPr>
        </p:nvSpPr>
        <p:spPr>
          <a:xfrm>
            <a:off x="-12300" y="1105375"/>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793" name="Shape 1793"/>
        <p:cNvGrpSpPr/>
        <p:nvPr/>
      </p:nvGrpSpPr>
      <p:grpSpPr>
        <a:xfrm>
          <a:off x="0" y="0"/>
          <a:ext cx="0" cy="0"/>
          <a:chOff x="0" y="0"/>
          <a:chExt cx="0" cy="0"/>
        </a:xfrm>
      </p:grpSpPr>
      <p:pic>
        <p:nvPicPr>
          <p:cNvPr id="1794" name="Google Shape;1794;p1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95" name="Google Shape;1795;p13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97" name="Google Shape;1797;p13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798" name="Google Shape;1798;p13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99" name="Google Shape;1799;p13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800" name="Google Shape;1800;p1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801" name="Shape 1801"/>
        <p:cNvGrpSpPr/>
        <p:nvPr/>
      </p:nvGrpSpPr>
      <p:grpSpPr>
        <a:xfrm>
          <a:off x="0" y="0"/>
          <a:ext cx="0" cy="0"/>
          <a:chOff x="0" y="0"/>
          <a:chExt cx="0" cy="0"/>
        </a:xfrm>
      </p:grpSpPr>
      <p:pic>
        <p:nvPicPr>
          <p:cNvPr id="1802" name="Google Shape;1802;p1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03" name="Google Shape;1803;p13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05" name="Google Shape;1805;p13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806" name="Google Shape;1806;p13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807" name="Google Shape;1807;p13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808" name="Google Shape;1808;p1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809" name="Shape 1809"/>
        <p:cNvGrpSpPr/>
        <p:nvPr/>
      </p:nvGrpSpPr>
      <p:grpSpPr>
        <a:xfrm>
          <a:off x="0" y="0"/>
          <a:ext cx="0" cy="0"/>
          <a:chOff x="0" y="0"/>
          <a:chExt cx="0" cy="0"/>
        </a:xfrm>
      </p:grpSpPr>
      <p:pic>
        <p:nvPicPr>
          <p:cNvPr id="1810" name="Google Shape;1810;p1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11" name="Google Shape;181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12" name="Google Shape;1812;p1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3" name="Google Shape;1813;p13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814" name="Google Shape;1814;p13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5" name="Google Shape;1815;p13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816" name="Shape 1816"/>
        <p:cNvGrpSpPr/>
        <p:nvPr/>
      </p:nvGrpSpPr>
      <p:grpSpPr>
        <a:xfrm>
          <a:off x="0" y="0"/>
          <a:ext cx="0" cy="0"/>
          <a:chOff x="0" y="0"/>
          <a:chExt cx="0" cy="0"/>
        </a:xfrm>
      </p:grpSpPr>
      <p:pic>
        <p:nvPicPr>
          <p:cNvPr id="1817" name="Google Shape;1817;p13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818" name="Google Shape;1818;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819" name="Shape 1819"/>
        <p:cNvGrpSpPr/>
        <p:nvPr/>
      </p:nvGrpSpPr>
      <p:grpSpPr>
        <a:xfrm>
          <a:off x="0" y="0"/>
          <a:ext cx="0" cy="0"/>
          <a:chOff x="0" y="0"/>
          <a:chExt cx="0" cy="0"/>
        </a:xfrm>
      </p:grpSpPr>
      <p:pic>
        <p:nvPicPr>
          <p:cNvPr id="1820" name="Google Shape;1820;p1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1" name="Google Shape;1821;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22" name="Google Shape;1822;p13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823" name="Google Shape;1823;p13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824" name="Google Shape;1824;p1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825" name="Shape 1825"/>
        <p:cNvGrpSpPr/>
        <p:nvPr/>
      </p:nvGrpSpPr>
      <p:grpSpPr>
        <a:xfrm>
          <a:off x="0" y="0"/>
          <a:ext cx="0" cy="0"/>
          <a:chOff x="0" y="0"/>
          <a:chExt cx="0" cy="0"/>
        </a:xfrm>
      </p:grpSpPr>
      <p:pic>
        <p:nvPicPr>
          <p:cNvPr id="1826" name="Google Shape;1826;p13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827" name="Google Shape;1827;p13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3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3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830" name="Shape 1830"/>
        <p:cNvGrpSpPr/>
        <p:nvPr/>
      </p:nvGrpSpPr>
      <p:grpSpPr>
        <a:xfrm>
          <a:off x="0" y="0"/>
          <a:ext cx="0" cy="0"/>
          <a:chOff x="0" y="0"/>
          <a:chExt cx="0" cy="0"/>
        </a:xfrm>
      </p:grpSpPr>
      <p:pic>
        <p:nvPicPr>
          <p:cNvPr id="1831" name="Google Shape;1831;p1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32" name="Google Shape;1832;p14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833" name="Google Shape;1833;p14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834" name="Google Shape;1834;p140"/>
          <p:cNvGrpSpPr/>
          <p:nvPr/>
        </p:nvGrpSpPr>
        <p:grpSpPr>
          <a:xfrm>
            <a:off x="3972318" y="1347350"/>
            <a:ext cx="1051285" cy="920372"/>
            <a:chOff x="587700" y="-13400"/>
            <a:chExt cx="5735325" cy="5021125"/>
          </a:xfrm>
        </p:grpSpPr>
        <p:sp>
          <p:nvSpPr>
            <p:cNvPr id="1835" name="Google Shape;1835;p14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4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4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4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4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14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841" name="Shape 1841"/>
        <p:cNvGrpSpPr/>
        <p:nvPr/>
      </p:nvGrpSpPr>
      <p:grpSpPr>
        <a:xfrm>
          <a:off x="0" y="0"/>
          <a:ext cx="0" cy="0"/>
          <a:chOff x="0" y="0"/>
          <a:chExt cx="0" cy="0"/>
        </a:xfrm>
      </p:grpSpPr>
      <p:pic>
        <p:nvPicPr>
          <p:cNvPr id="1842" name="Google Shape;1842;p1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3" name="Google Shape;1843;p14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4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46" name="Google Shape;1846;p14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47" name="Google Shape;1847;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3" name="Shape 123"/>
        <p:cNvGrpSpPr/>
        <p:nvPr/>
      </p:nvGrpSpPr>
      <p:grpSpPr>
        <a:xfrm>
          <a:off x="0" y="0"/>
          <a:ext cx="0" cy="0"/>
          <a:chOff x="0" y="0"/>
          <a:chExt cx="0" cy="0"/>
        </a:xfrm>
      </p:grpSpPr>
      <p:pic>
        <p:nvPicPr>
          <p:cNvPr id="124" name="Google Shape;12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 name="Google Shape;125;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27" name="Google Shape;127;p15"/>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848" name="Shape 1848"/>
        <p:cNvGrpSpPr/>
        <p:nvPr/>
      </p:nvGrpSpPr>
      <p:grpSpPr>
        <a:xfrm>
          <a:off x="0" y="0"/>
          <a:ext cx="0" cy="0"/>
          <a:chOff x="0" y="0"/>
          <a:chExt cx="0" cy="0"/>
        </a:xfrm>
      </p:grpSpPr>
      <p:pic>
        <p:nvPicPr>
          <p:cNvPr id="1849" name="Google Shape;1849;p1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50" name="Google Shape;1850;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51" name="Google Shape;1851;p14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4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4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854" name="Google Shape;1854;p14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855" name="Google Shape;1855;p14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856" name="Shape 1856"/>
        <p:cNvGrpSpPr/>
        <p:nvPr/>
      </p:nvGrpSpPr>
      <p:grpSpPr>
        <a:xfrm>
          <a:off x="0" y="0"/>
          <a:ext cx="0" cy="0"/>
          <a:chOff x="0" y="0"/>
          <a:chExt cx="0" cy="0"/>
        </a:xfrm>
      </p:grpSpPr>
      <p:pic>
        <p:nvPicPr>
          <p:cNvPr id="1857" name="Google Shape;1857;p1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858" name="Google Shape;1858;p14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859" name="Google Shape;1859;p14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60" name="Google Shape;1860;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1" name="Google Shape;1861;p14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862" name="Google Shape;1862;p143"/>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863" name="Google Shape;1863;p1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864" name="Shape 1864"/>
        <p:cNvGrpSpPr/>
        <p:nvPr/>
      </p:nvGrpSpPr>
      <p:grpSpPr>
        <a:xfrm>
          <a:off x="0" y="0"/>
          <a:ext cx="0" cy="0"/>
          <a:chOff x="0" y="0"/>
          <a:chExt cx="0" cy="0"/>
        </a:xfrm>
      </p:grpSpPr>
      <p:pic>
        <p:nvPicPr>
          <p:cNvPr id="1865" name="Google Shape;1865;p1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66" name="Google Shape;1866;p14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67" name="Google Shape;1867;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8" name="Google Shape;1868;p14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869" name="Google Shape;1869;p1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870" name="Google Shape;1870;p144"/>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871" name="Shape 1871"/>
        <p:cNvGrpSpPr/>
        <p:nvPr/>
      </p:nvGrpSpPr>
      <p:grpSpPr>
        <a:xfrm>
          <a:off x="0" y="0"/>
          <a:ext cx="0" cy="0"/>
          <a:chOff x="0" y="0"/>
          <a:chExt cx="0" cy="0"/>
        </a:xfrm>
      </p:grpSpPr>
      <p:pic>
        <p:nvPicPr>
          <p:cNvPr id="1872" name="Google Shape;1872;p14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873" name="Google Shape;1873;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874" name="Google Shape;1874;p14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875" name="Google Shape;1875;p14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876" name="Google Shape;1876;p14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4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4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879" name="Shape 1879"/>
        <p:cNvGrpSpPr/>
        <p:nvPr/>
      </p:nvGrpSpPr>
      <p:grpSpPr>
        <a:xfrm>
          <a:off x="0" y="0"/>
          <a:ext cx="0" cy="0"/>
          <a:chOff x="0" y="0"/>
          <a:chExt cx="0" cy="0"/>
        </a:xfrm>
      </p:grpSpPr>
      <p:pic>
        <p:nvPicPr>
          <p:cNvPr id="1880" name="Google Shape;1880;p1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1" name="Google Shape;1881;p14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882" name="Google Shape;1882;p14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883" name="Google Shape;1883;p14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884" name="Google Shape;1884;p1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885" name="Shape 1885"/>
        <p:cNvGrpSpPr/>
        <p:nvPr/>
      </p:nvGrpSpPr>
      <p:grpSpPr>
        <a:xfrm>
          <a:off x="0" y="0"/>
          <a:ext cx="0" cy="0"/>
          <a:chOff x="0" y="0"/>
          <a:chExt cx="0" cy="0"/>
        </a:xfrm>
      </p:grpSpPr>
      <p:pic>
        <p:nvPicPr>
          <p:cNvPr id="1886" name="Google Shape;1886;p1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7" name="Google Shape;1887;p147"/>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88" name="Google Shape;1888;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889" name="Google Shape;1889;p147"/>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890" name="Google Shape;1890;p147"/>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891" name="Google Shape;1891;p1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892" name="Shape 1892"/>
        <p:cNvGrpSpPr/>
        <p:nvPr/>
      </p:nvGrpSpPr>
      <p:grpSpPr>
        <a:xfrm>
          <a:off x="0" y="0"/>
          <a:ext cx="0" cy="0"/>
          <a:chOff x="0" y="0"/>
          <a:chExt cx="0" cy="0"/>
        </a:xfrm>
      </p:grpSpPr>
      <p:cxnSp>
        <p:nvCxnSpPr>
          <p:cNvPr id="1893" name="Google Shape;1893;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95" name="Google Shape;1895;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96" name="Google Shape;1896;p148"/>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897" name="Google Shape;1897;p148"/>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8" name="Google Shape;1898;p148"/>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899" name="Google Shape;1899;p148"/>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900" name="Google Shape;1900;p148"/>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4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902" name="Google Shape;1902;p1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903" name="Shape 1903"/>
        <p:cNvGrpSpPr/>
        <p:nvPr/>
      </p:nvGrpSpPr>
      <p:grpSpPr>
        <a:xfrm>
          <a:off x="0" y="0"/>
          <a:ext cx="0" cy="0"/>
          <a:chOff x="0" y="0"/>
          <a:chExt cx="0" cy="0"/>
        </a:xfrm>
      </p:grpSpPr>
      <p:cxnSp>
        <p:nvCxnSpPr>
          <p:cNvPr id="1904" name="Google Shape;1904;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05" name="Google Shape;1905;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06" name="Google Shape;1906;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07" name="Google Shape;1907;p14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908" name="Google Shape;1908;p149"/>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9" name="Google Shape;1909;p149"/>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910" name="Google Shape;1910;p149"/>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911" name="Google Shape;1911;p149"/>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4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913" name="Google Shape;1913;p1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914" name="Shape 1914"/>
        <p:cNvGrpSpPr/>
        <p:nvPr/>
      </p:nvGrpSpPr>
      <p:grpSpPr>
        <a:xfrm>
          <a:off x="0" y="0"/>
          <a:ext cx="0" cy="0"/>
          <a:chOff x="0" y="0"/>
          <a:chExt cx="0" cy="0"/>
        </a:xfrm>
      </p:grpSpPr>
      <p:cxnSp>
        <p:nvCxnSpPr>
          <p:cNvPr id="1915" name="Google Shape;1915;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18" name="Google Shape;1918;p150"/>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919" name="Google Shape;1919;p150"/>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0" name="Google Shape;1920;p150"/>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921" name="Google Shape;1921;p150"/>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922" name="Google Shape;1922;p150"/>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5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924" name="Google Shape;1924;p150"/>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925" name="Google Shape;1925;p1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926" name="Shape 1926"/>
        <p:cNvGrpSpPr/>
        <p:nvPr/>
      </p:nvGrpSpPr>
      <p:grpSpPr>
        <a:xfrm>
          <a:off x="0" y="0"/>
          <a:ext cx="0" cy="0"/>
          <a:chOff x="0" y="0"/>
          <a:chExt cx="0" cy="0"/>
        </a:xfrm>
      </p:grpSpPr>
      <p:cxnSp>
        <p:nvCxnSpPr>
          <p:cNvPr id="1927" name="Google Shape;1927;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28" name="Google Shape;1928;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29" name="Google Shape;1929;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30" name="Google Shape;1930;p151"/>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931" name="Google Shape;1931;p151"/>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2" name="Google Shape;1932;p151"/>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933" name="Google Shape;1933;p151"/>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934" name="Google Shape;1934;p151"/>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936" name="Google Shape;1936;p151"/>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937" name="Google Shape;1937;p1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28" name="Shape 128"/>
        <p:cNvGrpSpPr/>
        <p:nvPr/>
      </p:nvGrpSpPr>
      <p:grpSpPr>
        <a:xfrm>
          <a:off x="0" y="0"/>
          <a:ext cx="0" cy="0"/>
          <a:chOff x="0" y="0"/>
          <a:chExt cx="0" cy="0"/>
        </a:xfrm>
      </p:grpSpPr>
      <p:pic>
        <p:nvPicPr>
          <p:cNvPr id="129" name="Google Shape;12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2" name="Google Shape;13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3" name="Google Shape;13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938" name="Shape 1938"/>
        <p:cNvGrpSpPr/>
        <p:nvPr/>
      </p:nvGrpSpPr>
      <p:grpSpPr>
        <a:xfrm>
          <a:off x="0" y="0"/>
          <a:ext cx="0" cy="0"/>
          <a:chOff x="0" y="0"/>
          <a:chExt cx="0" cy="0"/>
        </a:xfrm>
      </p:grpSpPr>
      <p:cxnSp>
        <p:nvCxnSpPr>
          <p:cNvPr id="1939" name="Google Shape;1939;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0" name="Google Shape;1940;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1" name="Google Shape;1941;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42" name="Google Shape;1942;p15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943" name="Google Shape;1943;p15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944" name="Google Shape;1944;p15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945" name="Google Shape;1945;p15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946" name="Google Shape;1946;p152"/>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947" name="Google Shape;1947;p152"/>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52"/>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950" name="Shape 1950"/>
        <p:cNvGrpSpPr/>
        <p:nvPr/>
      </p:nvGrpSpPr>
      <p:grpSpPr>
        <a:xfrm>
          <a:off x="0" y="0"/>
          <a:ext cx="0" cy="0"/>
          <a:chOff x="0" y="0"/>
          <a:chExt cx="0" cy="0"/>
        </a:xfrm>
      </p:grpSpPr>
      <p:cxnSp>
        <p:nvCxnSpPr>
          <p:cNvPr id="1951" name="Google Shape;1951;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2" name="Google Shape;1952;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53" name="Google Shape;1953;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54" name="Google Shape;1954;p1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55" name="Google Shape;1955;p15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956" name="Google Shape;1956;p15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957" name="Google Shape;1957;p15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958" name="Google Shape;1958;p153"/>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959" name="Google Shape;1959;p153"/>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960" name="Google Shape;1960;p153"/>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53"/>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962" name="Shape 1962"/>
        <p:cNvGrpSpPr/>
        <p:nvPr/>
      </p:nvGrpSpPr>
      <p:grpSpPr>
        <a:xfrm>
          <a:off x="0" y="0"/>
          <a:ext cx="0" cy="0"/>
          <a:chOff x="0" y="0"/>
          <a:chExt cx="0" cy="0"/>
        </a:xfrm>
      </p:grpSpPr>
      <p:cxnSp>
        <p:nvCxnSpPr>
          <p:cNvPr id="1963" name="Google Shape;1963;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4" name="Google Shape;1964;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65" name="Google Shape;1965;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6" name="Google Shape;1966;p15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967" name="Google Shape;1967;p154"/>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968" name="Google Shape;1968;p154"/>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9" name="Google Shape;1969;p154"/>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970" name="Google Shape;1970;p154"/>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971" name="Google Shape;1971;p154"/>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972" name="Google Shape;1972;p154"/>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973" name="Google Shape;1973;p154"/>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974" name="Google Shape;1974;p154"/>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54"/>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976" name="Google Shape;1976;p154"/>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977" name="Google Shape;1977;p154"/>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54"/>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979" name="Google Shape;1979;p154"/>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54"/>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981" name="Google Shape;1981;p1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982" name="Shape 1982"/>
        <p:cNvGrpSpPr/>
        <p:nvPr/>
      </p:nvGrpSpPr>
      <p:grpSpPr>
        <a:xfrm>
          <a:off x="0" y="0"/>
          <a:ext cx="0" cy="0"/>
          <a:chOff x="0" y="0"/>
          <a:chExt cx="0" cy="0"/>
        </a:xfrm>
      </p:grpSpPr>
      <p:cxnSp>
        <p:nvCxnSpPr>
          <p:cNvPr id="1983" name="Google Shape;1983;p1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84" name="Google Shape;1984;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85" name="Google Shape;1985;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6" name="Google Shape;1986;p15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987" name="Google Shape;1987;p155"/>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988" name="Google Shape;1988;p155"/>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989" name="Google Shape;1989;p1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990" name="Shape 1990"/>
        <p:cNvGrpSpPr/>
        <p:nvPr/>
      </p:nvGrpSpPr>
      <p:grpSpPr>
        <a:xfrm>
          <a:off x="0" y="0"/>
          <a:ext cx="0" cy="0"/>
          <a:chOff x="0" y="0"/>
          <a:chExt cx="0" cy="0"/>
        </a:xfrm>
      </p:grpSpPr>
      <p:cxnSp>
        <p:nvCxnSpPr>
          <p:cNvPr id="1991" name="Google Shape;1991;p1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2" name="Google Shape;1992;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93" name="Google Shape;1993;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94" name="Google Shape;1994;p1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156"/>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996" name="Google Shape;1996;p15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997" name="Google Shape;1997;p156"/>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998" name="Google Shape;1998;p156"/>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999" name="Google Shape;1999;p156"/>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2000" name="Google Shape;2000;p156"/>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2001" name="Shape 2001"/>
        <p:cNvGrpSpPr/>
        <p:nvPr/>
      </p:nvGrpSpPr>
      <p:grpSpPr>
        <a:xfrm>
          <a:off x="0" y="0"/>
          <a:ext cx="0" cy="0"/>
          <a:chOff x="0" y="0"/>
          <a:chExt cx="0" cy="0"/>
        </a:xfrm>
      </p:grpSpPr>
      <p:pic>
        <p:nvPicPr>
          <p:cNvPr id="2002" name="Google Shape;2002;p1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03" name="Google Shape;2003;p1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57"/>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5" name="Google Shape;2005;p15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7" name="Google Shape;2007;p157"/>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08" name="Google Shape;2008;p157"/>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9" name="Google Shape;2009;p157"/>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2010" name="Google Shape;2010;p1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2011" name="Shape 2011"/>
        <p:cNvGrpSpPr/>
        <p:nvPr/>
      </p:nvGrpSpPr>
      <p:grpSpPr>
        <a:xfrm>
          <a:off x="0" y="0"/>
          <a:ext cx="0" cy="0"/>
          <a:chOff x="0" y="0"/>
          <a:chExt cx="0" cy="0"/>
        </a:xfrm>
      </p:grpSpPr>
      <p:pic>
        <p:nvPicPr>
          <p:cNvPr id="2012" name="Google Shape;2012;p1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3" name="Google Shape;2013;p15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5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58"/>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2017" name="Google Shape;2017;p158"/>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2018" name="Google Shape;2018;p158"/>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9" name="Google Shape;2019;p1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20" name="Google Shape;2020;p1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2021" name="Shape 2021"/>
        <p:cNvGrpSpPr/>
        <p:nvPr/>
      </p:nvGrpSpPr>
      <p:grpSpPr>
        <a:xfrm>
          <a:off x="0" y="0"/>
          <a:ext cx="0" cy="0"/>
          <a:chOff x="0" y="0"/>
          <a:chExt cx="0" cy="0"/>
        </a:xfrm>
      </p:grpSpPr>
      <p:pic>
        <p:nvPicPr>
          <p:cNvPr id="2022" name="Google Shape;2022;p159"/>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2023" name="Google Shape;2023;p159"/>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2024" name="Google Shape;2024;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25" name="Google Shape;2025;p159"/>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26" name="Google Shape;2026;p1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2027" name="Shape 2027"/>
        <p:cNvGrpSpPr/>
        <p:nvPr/>
      </p:nvGrpSpPr>
      <p:grpSpPr>
        <a:xfrm>
          <a:off x="0" y="0"/>
          <a:ext cx="0" cy="0"/>
          <a:chOff x="0" y="0"/>
          <a:chExt cx="0" cy="0"/>
        </a:xfrm>
      </p:grpSpPr>
      <p:sp>
        <p:nvSpPr>
          <p:cNvPr id="2028" name="Google Shape;2028;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29" name="Google Shape;2029;p1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30" name="Google Shape;2030;p16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31" name="Google Shape;2031;p16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032" name="Google Shape;2032;p160"/>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60"/>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034" name="Google Shape;2034;p160"/>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5" name="Google Shape;2035;p160"/>
          <p:cNvGrpSpPr/>
          <p:nvPr/>
        </p:nvGrpSpPr>
        <p:grpSpPr>
          <a:xfrm>
            <a:off x="3228956" y="1345103"/>
            <a:ext cx="533372" cy="533480"/>
            <a:chOff x="457200" y="1378813"/>
            <a:chExt cx="695400" cy="695450"/>
          </a:xfrm>
        </p:grpSpPr>
        <p:sp>
          <p:nvSpPr>
            <p:cNvPr id="2036" name="Google Shape;2036;p16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37" name="Google Shape;2037;p16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160"/>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160"/>
          <p:cNvGrpSpPr/>
          <p:nvPr/>
        </p:nvGrpSpPr>
        <p:grpSpPr>
          <a:xfrm>
            <a:off x="6134081" y="1345853"/>
            <a:ext cx="533372" cy="533480"/>
            <a:chOff x="457200" y="1378813"/>
            <a:chExt cx="695400" cy="695450"/>
          </a:xfrm>
        </p:grpSpPr>
        <p:sp>
          <p:nvSpPr>
            <p:cNvPr id="2040" name="Google Shape;2040;p16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041" name="Google Shape;2041;p16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160"/>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4" name="Google Shape;2044;p160"/>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6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6" name="Google Shape;2046;p16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47" name="Google Shape;2047;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8" name="Google Shape;2048;p16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2049" name="Google Shape;2049;p16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2050" name="Shape 2050"/>
        <p:cNvGrpSpPr/>
        <p:nvPr/>
      </p:nvGrpSpPr>
      <p:grpSpPr>
        <a:xfrm>
          <a:off x="0" y="0"/>
          <a:ext cx="0" cy="0"/>
          <a:chOff x="0" y="0"/>
          <a:chExt cx="0" cy="0"/>
        </a:xfrm>
      </p:grpSpPr>
      <p:sp>
        <p:nvSpPr>
          <p:cNvPr id="2051" name="Google Shape;2051;p16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53" name="Google Shape;2053;p1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4" name="Google Shape;2054;p161"/>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2055" name="Google Shape;2055;p161"/>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2056" name="Google Shape;2056;p161"/>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2057" name="Google Shape;2057;p161"/>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2058" name="Google Shape;2058;p161"/>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2059" name="Google Shape;2059;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60" name="Google Shape;2060;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4" name="Shape 134"/>
        <p:cNvGrpSpPr/>
        <p:nvPr/>
      </p:nvGrpSpPr>
      <p:grpSpPr>
        <a:xfrm>
          <a:off x="0" y="0"/>
          <a:ext cx="0" cy="0"/>
          <a:chOff x="0" y="0"/>
          <a:chExt cx="0" cy="0"/>
        </a:xfrm>
      </p:grpSpPr>
      <p:pic>
        <p:nvPicPr>
          <p:cNvPr id="135" name="Google Shape;13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6" name="Google Shape;13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38" name="Google Shape;13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2061" name="Shape 2061"/>
        <p:cNvGrpSpPr/>
        <p:nvPr/>
      </p:nvGrpSpPr>
      <p:grpSpPr>
        <a:xfrm>
          <a:off x="0" y="0"/>
          <a:ext cx="0" cy="0"/>
          <a:chOff x="0" y="0"/>
          <a:chExt cx="0" cy="0"/>
        </a:xfrm>
      </p:grpSpPr>
      <p:sp>
        <p:nvSpPr>
          <p:cNvPr id="2062" name="Google Shape;2062;p1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64" name="Google Shape;2064;p1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5" name="Google Shape;2065;p162"/>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2066" name="Google Shape;2066;p162"/>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2067" name="Google Shape;2067;p162"/>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2068" name="Google Shape;2068;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2069" name="Google Shape;2069;p162"/>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2070" name="Google Shape;2070;p162"/>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2071" name="Google Shape;2071;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2072" name="Shape 2072"/>
        <p:cNvGrpSpPr/>
        <p:nvPr/>
      </p:nvGrpSpPr>
      <p:grpSpPr>
        <a:xfrm>
          <a:off x="0" y="0"/>
          <a:ext cx="0" cy="0"/>
          <a:chOff x="0" y="0"/>
          <a:chExt cx="0" cy="0"/>
        </a:xfrm>
      </p:grpSpPr>
      <p:sp>
        <p:nvSpPr>
          <p:cNvPr id="2073" name="Google Shape;2073;p1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75" name="Google Shape;2075;p1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6" name="Google Shape;2076;p16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2077" name="Google Shape;2077;p16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2078" name="Google Shape;2078;p163"/>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2079" name="Google Shape;2079;p1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80" name="Google Shape;2080;p1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081" name="Google Shape;2081;p163"/>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2082" name="Google Shape;2082;p163"/>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2083" name="Shape 2083"/>
        <p:cNvGrpSpPr/>
        <p:nvPr/>
      </p:nvGrpSpPr>
      <p:grpSpPr>
        <a:xfrm>
          <a:off x="0" y="0"/>
          <a:ext cx="0" cy="0"/>
          <a:chOff x="0" y="0"/>
          <a:chExt cx="0" cy="0"/>
        </a:xfrm>
      </p:grpSpPr>
      <p:sp>
        <p:nvSpPr>
          <p:cNvPr id="2084" name="Google Shape;2084;p1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6" name="Google Shape;2086;p1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7" name="Google Shape;2087;p16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2088" name="Google Shape;2088;p16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2089" name="Google Shape;2089;p16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2090" name="Google Shape;2090;p1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91" name="Google Shape;2091;p1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092" name="Google Shape;2092;p164"/>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2093" name="Google Shape;2093;p164"/>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2094" name="Shape 2094"/>
        <p:cNvGrpSpPr/>
        <p:nvPr/>
      </p:nvGrpSpPr>
      <p:grpSpPr>
        <a:xfrm>
          <a:off x="0" y="0"/>
          <a:ext cx="0" cy="0"/>
          <a:chOff x="0" y="0"/>
          <a:chExt cx="0" cy="0"/>
        </a:xfrm>
      </p:grpSpPr>
      <p:pic>
        <p:nvPicPr>
          <p:cNvPr id="2095" name="Google Shape;2095;p165"/>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2096" name="Google Shape;2096;p16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98" name="Google Shape;2098;p1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99" name="Google Shape;2099;p1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00" name="Google Shape;2100;p1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01" name="Google Shape;2101;p1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2102" name="Shape 2102"/>
        <p:cNvGrpSpPr/>
        <p:nvPr/>
      </p:nvGrpSpPr>
      <p:grpSpPr>
        <a:xfrm>
          <a:off x="0" y="0"/>
          <a:ext cx="0" cy="0"/>
          <a:chOff x="0" y="0"/>
          <a:chExt cx="0" cy="0"/>
        </a:xfrm>
      </p:grpSpPr>
      <p:pic>
        <p:nvPicPr>
          <p:cNvPr id="2103" name="Google Shape;2103;p1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4" name="Google Shape;2104;p166"/>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6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06" name="Google Shape;2106;p16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07" name="Google Shape;2107;p16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108" name="Google Shape;2108;p16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0" name="Google Shape;2110;p1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1" name="Google Shape;2111;p166"/>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2112" name="Google Shape;2112;p166"/>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3" name="Google Shape;2113;p166"/>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2114" name="Shape 2114"/>
        <p:cNvGrpSpPr/>
        <p:nvPr/>
      </p:nvGrpSpPr>
      <p:grpSpPr>
        <a:xfrm>
          <a:off x="0" y="0"/>
          <a:ext cx="0" cy="0"/>
          <a:chOff x="0" y="0"/>
          <a:chExt cx="0" cy="0"/>
        </a:xfrm>
      </p:grpSpPr>
      <p:sp>
        <p:nvSpPr>
          <p:cNvPr id="2115" name="Google Shape;2115;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6" name="Google Shape;2116;p1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7" name="Google Shape;2117;p167"/>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2118" name="Google Shape;2118;p1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2119" name="Shape 2119"/>
        <p:cNvGrpSpPr/>
        <p:nvPr/>
      </p:nvGrpSpPr>
      <p:grpSpPr>
        <a:xfrm>
          <a:off x="0" y="0"/>
          <a:ext cx="0" cy="0"/>
          <a:chOff x="0" y="0"/>
          <a:chExt cx="0" cy="0"/>
        </a:xfrm>
      </p:grpSpPr>
      <p:pic>
        <p:nvPicPr>
          <p:cNvPr id="2120" name="Google Shape;2120;p1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1" name="Google Shape;2121;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22" name="Google Shape;2122;p1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23" name="Google Shape;2123;p1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124" name="Google Shape;2124;p168"/>
          <p:cNvGrpSpPr/>
          <p:nvPr/>
        </p:nvGrpSpPr>
        <p:grpSpPr>
          <a:xfrm>
            <a:off x="4167150" y="1202575"/>
            <a:ext cx="809700" cy="809700"/>
            <a:chOff x="1457325" y="1219200"/>
            <a:chExt cx="809700" cy="809700"/>
          </a:xfrm>
        </p:grpSpPr>
        <p:sp>
          <p:nvSpPr>
            <p:cNvPr id="2125" name="Google Shape;2125;p16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6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7" name="Google Shape;2127;p16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8" name="Google Shape;2128;p16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2129" name="Shape 2129"/>
        <p:cNvGrpSpPr/>
        <p:nvPr/>
      </p:nvGrpSpPr>
      <p:grpSpPr>
        <a:xfrm>
          <a:off x="0" y="0"/>
          <a:ext cx="0" cy="0"/>
          <a:chOff x="0" y="0"/>
          <a:chExt cx="0" cy="0"/>
        </a:xfrm>
      </p:grpSpPr>
      <p:pic>
        <p:nvPicPr>
          <p:cNvPr id="2130" name="Google Shape;2130;p1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31" name="Google Shape;2131;p169"/>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2" name="Google Shape;2132;p16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133" name="Google Shape;2133;p169"/>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2134" name="Google Shape;2134;p169"/>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135" name="Google Shape;2135;p1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136" name="Google Shape;2136;p169"/>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4" name="Google Shape;14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5" name="Google Shape;14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 name="Google Shape;14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0" name="Google Shape;15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1" name="Google Shape;15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2" name="Google Shape;15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3" name="Google Shape;15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4" name="Shape 154"/>
        <p:cNvGrpSpPr/>
        <p:nvPr/>
      </p:nvGrpSpPr>
      <p:grpSpPr>
        <a:xfrm>
          <a:off x="0" y="0"/>
          <a:ext cx="0" cy="0"/>
          <a:chOff x="0" y="0"/>
          <a:chExt cx="0" cy="0"/>
        </a:xfrm>
      </p:grpSpPr>
      <p:pic>
        <p:nvPicPr>
          <p:cNvPr id="155" name="Google Shape;15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 name="Google Shape;15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8" name="Google Shape;15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59" name="Google Shape;15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0" name="Google Shape;16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1" name="Google Shape;16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20" name="Google Shape;20;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3" name="Google Shape;23;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 name="Google Shape;24;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5" name="Google Shape;25;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6" name="Google Shape;26;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 name="Google Shape;16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7" name="Google Shape;16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8" name="Google Shape;16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9" name="Google Shape;16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0" name="Google Shape;17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1" name="Google Shape;17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2" name="Shape 172"/>
        <p:cNvGrpSpPr/>
        <p:nvPr/>
      </p:nvGrpSpPr>
      <p:grpSpPr>
        <a:xfrm>
          <a:off x="0" y="0"/>
          <a:ext cx="0" cy="0"/>
          <a:chOff x="0" y="0"/>
          <a:chExt cx="0" cy="0"/>
        </a:xfrm>
      </p:grpSpPr>
      <p:pic>
        <p:nvPicPr>
          <p:cNvPr id="173" name="Google Shape;17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79" name="Google Shape;17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0" name="Google Shape;18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1" name="Google Shape;18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2" name="Google Shape;18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3" name="Google Shape;18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4" name="Google Shape;18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5" name="Google Shape;18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6" name="Google Shape;18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87" name="Google Shape;18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88" name="Google Shape;18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89" name="Google Shape;18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0" name="Google Shape;19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1" name="Google Shape;19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2" name="Google Shape;192;p22"/>
          <p:cNvGrpSpPr/>
          <p:nvPr/>
        </p:nvGrpSpPr>
        <p:grpSpPr>
          <a:xfrm>
            <a:off x="4519000" y="3821425"/>
            <a:ext cx="420900" cy="912575"/>
            <a:chOff x="4680988" y="3981725"/>
            <a:chExt cx="420900" cy="912575"/>
          </a:xfrm>
        </p:grpSpPr>
        <p:pic>
          <p:nvPicPr>
            <p:cNvPr id="193" name="Google Shape;19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4" name="Google Shape;19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5" name="Google Shape;19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6" name="Google Shape;19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7" name="Google Shape;19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98" name="Google Shape;19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99" name="Shape 199"/>
        <p:cNvGrpSpPr/>
        <p:nvPr/>
      </p:nvGrpSpPr>
      <p:grpSpPr>
        <a:xfrm>
          <a:off x="0" y="0"/>
          <a:ext cx="0" cy="0"/>
          <a:chOff x="0" y="0"/>
          <a:chExt cx="0" cy="0"/>
        </a:xfrm>
      </p:grpSpPr>
      <p:pic>
        <p:nvPicPr>
          <p:cNvPr id="200" name="Google Shape;20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 name="Google Shape;20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2" name="Google Shape;20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6" name="Google Shape;20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7" name="Google Shape;20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08" name="Google Shape;208;p23"/>
          <p:cNvGrpSpPr/>
          <p:nvPr/>
        </p:nvGrpSpPr>
        <p:grpSpPr>
          <a:xfrm>
            <a:off x="4732975" y="426900"/>
            <a:ext cx="3984300" cy="1538339"/>
            <a:chOff x="4623475" y="424050"/>
            <a:chExt cx="3984300" cy="1538339"/>
          </a:xfrm>
        </p:grpSpPr>
        <p:sp>
          <p:nvSpPr>
            <p:cNvPr id="209" name="Google Shape;20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0" name="Google Shape;21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2" name="Google Shape;21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3" name="Google Shape;21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4" name="Google Shape;21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5" name="Google Shape;21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6" name="Google Shape;21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17" name="Google Shape;21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19" name="Shape 219"/>
        <p:cNvGrpSpPr/>
        <p:nvPr/>
      </p:nvGrpSpPr>
      <p:grpSpPr>
        <a:xfrm>
          <a:off x="0" y="0"/>
          <a:ext cx="0" cy="0"/>
          <a:chOff x="0" y="0"/>
          <a:chExt cx="0" cy="0"/>
        </a:xfrm>
      </p:grpSpPr>
      <p:sp>
        <p:nvSpPr>
          <p:cNvPr id="220" name="Google Shape;22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1" name="Google Shape;22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2" name="Google Shape;22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3" name="Google Shape;22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4" name="Google Shape;224;p24"/>
          <p:cNvGraphicFramePr/>
          <p:nvPr/>
        </p:nvGraphicFramePr>
        <p:xfrm>
          <a:off x="358300" y="1181050"/>
          <a:ext cx="3000000" cy="3000000"/>
        </p:xfrm>
        <a:graphic>
          <a:graphicData uri="http://schemas.openxmlformats.org/drawingml/2006/table">
            <a:tbl>
              <a:tblPr>
                <a:noFill/>
                <a:tableStyleId>{A642D27F-0F04-448C-A78C-31B8B87156EF}</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5" name="Google Shape;22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6" name="Google Shape;22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27" name="Shape 227"/>
        <p:cNvGrpSpPr/>
        <p:nvPr/>
      </p:nvGrpSpPr>
      <p:grpSpPr>
        <a:xfrm>
          <a:off x="0" y="0"/>
          <a:ext cx="0" cy="0"/>
          <a:chOff x="0" y="0"/>
          <a:chExt cx="0" cy="0"/>
        </a:xfrm>
      </p:grpSpPr>
      <p:cxnSp>
        <p:nvCxnSpPr>
          <p:cNvPr id="228" name="Google Shape;22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 name="Google Shape;23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1" name="Google Shape;231;p25"/>
          <p:cNvGraphicFramePr/>
          <p:nvPr/>
        </p:nvGraphicFramePr>
        <p:xfrm>
          <a:off x="358300" y="876250"/>
          <a:ext cx="3000000" cy="3000000"/>
        </p:xfrm>
        <a:graphic>
          <a:graphicData uri="http://schemas.openxmlformats.org/drawingml/2006/table">
            <a:tbl>
              <a:tblPr>
                <a:noFill/>
                <a:tableStyleId>{A642D27F-0F04-448C-A78C-31B8B87156EF}</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2" name="Google Shape;23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3" name="Google Shape;23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4" name="Shape 234"/>
        <p:cNvGrpSpPr/>
        <p:nvPr/>
      </p:nvGrpSpPr>
      <p:grpSpPr>
        <a:xfrm>
          <a:off x="0" y="0"/>
          <a:ext cx="0" cy="0"/>
          <a:chOff x="0" y="0"/>
          <a:chExt cx="0" cy="0"/>
        </a:xfrm>
      </p:grpSpPr>
      <p:pic>
        <p:nvPicPr>
          <p:cNvPr id="235" name="Google Shape;23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6" name="Google Shape;23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9" name="Google Shape;23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0" name="Google Shape;24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1" name="Google Shape;24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2" name="Google Shape;24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3" name="Google Shape;24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4" name="Google Shape;24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5" name="Google Shape;24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6" name="Shape 246"/>
        <p:cNvGrpSpPr/>
        <p:nvPr/>
      </p:nvGrpSpPr>
      <p:grpSpPr>
        <a:xfrm>
          <a:off x="0" y="0"/>
          <a:ext cx="0" cy="0"/>
          <a:chOff x="0" y="0"/>
          <a:chExt cx="0" cy="0"/>
        </a:xfrm>
      </p:grpSpPr>
      <p:sp>
        <p:nvSpPr>
          <p:cNvPr id="247" name="Google Shape;24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48" name="Google Shape;24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0" name="Google Shape;25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 name="Google Shape;25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2" name="Google Shape;25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3" name="Google Shape;25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4" name="Google Shape;25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5" name="Google Shape;25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6" name="Google Shape;25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57" name="Google Shape;25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8" name="Google Shape;25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0" name="Google Shape;26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1" name="Google Shape;26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2" name="Google Shape;26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3" name="Google Shape;26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4"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6" name="Google Shape;266;p2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2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69" name="Google Shape;269;p2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0" name="Google Shape;270;p28"/>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1" name="Google Shape;271;p2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2" name="Google Shape;272;p28"/>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3" name="Google Shape;27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4"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6" name="Google Shape;27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77" name="Google Shape;277;p29"/>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78" name="Google Shape;278;p29"/>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79" name="Google Shape;27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0" name="Shape 280"/>
        <p:cNvGrpSpPr/>
        <p:nvPr/>
      </p:nvGrpSpPr>
      <p:grpSpPr>
        <a:xfrm>
          <a:off x="0" y="0"/>
          <a:ext cx="0" cy="0"/>
          <a:chOff x="0" y="0"/>
          <a:chExt cx="0" cy="0"/>
        </a:xfrm>
      </p:grpSpPr>
      <p:pic>
        <p:nvPicPr>
          <p:cNvPr id="281" name="Google Shape;28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2" name="Google Shape;282;p30"/>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3" name="Google Shape;283;p3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3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5" name="Google Shape;285;p3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6" name="Google Shape;286;p30"/>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87" name="Google Shape;287;p30"/>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88" name="Google Shape;288;p3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89" name="Google Shape;28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 name="Google Shape;29;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2023 edX Boot Camps LLC. Confidential and Proprietary. All Rights Reserved.</a:t>
            </a:r>
            <a:endParaRPr sz="600">
              <a:solidFill>
                <a:schemeClr val="dk1"/>
              </a:solidFill>
              <a:latin typeface="Roboto"/>
              <a:ea typeface="Roboto"/>
              <a:cs typeface="Roboto"/>
              <a:sym typeface="Roboto"/>
            </a:endParaRPr>
          </a:p>
          <a:p>
            <a:pPr indent="0" lvl="0" marL="0" rtl="0" algn="l">
              <a:spcBef>
                <a:spcPts val="0"/>
              </a:spcBef>
              <a:spcAft>
                <a:spcPts val="0"/>
              </a:spcAft>
              <a:buNone/>
            </a:pPr>
            <a:r>
              <a:t/>
            </a:r>
            <a:endParaRPr sz="600">
              <a:solidFill>
                <a:schemeClr val="dk1"/>
              </a:solidFill>
              <a:latin typeface="Roboto"/>
              <a:ea typeface="Roboto"/>
              <a:cs typeface="Roboto"/>
              <a:sym typeface="Roboto"/>
            </a:endParaRPr>
          </a:p>
        </p:txBody>
      </p:sp>
      <p:sp>
        <p:nvSpPr>
          <p:cNvPr id="30" name="Google Shape;30;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2" name="Google Shape;32;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3" name="Google Shape;33;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4" name="Google Shape;34;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a:t>
            </a:r>
            <a:endParaRPr sz="1800">
              <a:solidFill>
                <a:srgbClr val="FFFFFF"/>
              </a:solidFill>
              <a:latin typeface="Oswald"/>
              <a:ea typeface="Oswald"/>
              <a:cs typeface="Oswald"/>
              <a:sym typeface="Oswa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0" name="Shape 290"/>
        <p:cNvGrpSpPr/>
        <p:nvPr/>
      </p:nvGrpSpPr>
      <p:grpSpPr>
        <a:xfrm>
          <a:off x="0" y="0"/>
          <a:ext cx="0" cy="0"/>
          <a:chOff x="0" y="0"/>
          <a:chExt cx="0" cy="0"/>
        </a:xfrm>
      </p:grpSpPr>
      <p:pic>
        <p:nvPicPr>
          <p:cNvPr id="291" name="Google Shape;291;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2" name="Google Shape;292;p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3" name="Google Shape;293;p3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4" name="Google Shape;294;p3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5" name="Google Shape;295;p3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6" name="Google Shape;29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97" name="Google Shape;297;p31"/>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98" name="Shape 298"/>
        <p:cNvGrpSpPr/>
        <p:nvPr/>
      </p:nvGrpSpPr>
      <p:grpSpPr>
        <a:xfrm>
          <a:off x="0" y="0"/>
          <a:ext cx="0" cy="0"/>
          <a:chOff x="0" y="0"/>
          <a:chExt cx="0" cy="0"/>
        </a:xfrm>
      </p:grpSpPr>
      <p:pic>
        <p:nvPicPr>
          <p:cNvPr id="299" name="Google Shape;299;p32"/>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0" name="Google Shape;30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2" name="Google Shape;30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3" name="Google Shape;30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4" name="Google Shape;30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5" name="Google Shape;305;p32"/>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6" name="Google Shape;306;p32"/>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7" name="Google Shape;307;p32"/>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8" name="Google Shape;308;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09" name="Shape 309"/>
        <p:cNvGrpSpPr/>
        <p:nvPr/>
      </p:nvGrpSpPr>
      <p:grpSpPr>
        <a:xfrm>
          <a:off x="0" y="0"/>
          <a:ext cx="0" cy="0"/>
          <a:chOff x="0" y="0"/>
          <a:chExt cx="0" cy="0"/>
        </a:xfrm>
      </p:grpSpPr>
      <p:sp>
        <p:nvSpPr>
          <p:cNvPr id="310" name="Google Shape;310;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3" name="Google Shape;31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4" name="Google Shape;31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5" name="Google Shape;31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6" name="Google Shape;316;p33"/>
          <p:cNvGrpSpPr/>
          <p:nvPr/>
        </p:nvGrpSpPr>
        <p:grpSpPr>
          <a:xfrm>
            <a:off x="457200" y="1378813"/>
            <a:ext cx="776889" cy="621300"/>
            <a:chOff x="457200" y="1378813"/>
            <a:chExt cx="776889" cy="621300"/>
          </a:xfrm>
        </p:grpSpPr>
        <p:sp>
          <p:nvSpPr>
            <p:cNvPr id="317" name="Google Shape;317;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8" name="Google Shape;318;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9" name="Google Shape;319;p33"/>
          <p:cNvGrpSpPr/>
          <p:nvPr/>
        </p:nvGrpSpPr>
        <p:grpSpPr>
          <a:xfrm>
            <a:off x="457200" y="2228725"/>
            <a:ext cx="776889" cy="621300"/>
            <a:chOff x="457200" y="1378813"/>
            <a:chExt cx="776889" cy="621300"/>
          </a:xfrm>
        </p:grpSpPr>
        <p:sp>
          <p:nvSpPr>
            <p:cNvPr id="320" name="Google Shape;320;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3"/>
          <p:cNvGrpSpPr/>
          <p:nvPr/>
        </p:nvGrpSpPr>
        <p:grpSpPr>
          <a:xfrm>
            <a:off x="457200" y="3073850"/>
            <a:ext cx="776889" cy="621300"/>
            <a:chOff x="457200" y="1378813"/>
            <a:chExt cx="776889" cy="621300"/>
          </a:xfrm>
        </p:grpSpPr>
        <p:sp>
          <p:nvSpPr>
            <p:cNvPr id="323" name="Google Shape;323;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3"/>
          <p:cNvGrpSpPr/>
          <p:nvPr/>
        </p:nvGrpSpPr>
        <p:grpSpPr>
          <a:xfrm>
            <a:off x="457200" y="3923750"/>
            <a:ext cx="776889" cy="621300"/>
            <a:chOff x="457200" y="1378813"/>
            <a:chExt cx="776889" cy="621300"/>
          </a:xfrm>
        </p:grpSpPr>
        <p:sp>
          <p:nvSpPr>
            <p:cNvPr id="326" name="Google Shape;326;p3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7" name="Google Shape;327;p3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28" name="Google Shape;328;p33"/>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9" name="Google Shape;329;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3" name="Google Shape;333;p33"/>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4" name="Google Shape;334;p33"/>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5" name="Google Shape;335;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6" name="Shape 336"/>
        <p:cNvGrpSpPr/>
        <p:nvPr/>
      </p:nvGrpSpPr>
      <p:grpSpPr>
        <a:xfrm>
          <a:off x="0" y="0"/>
          <a:ext cx="0" cy="0"/>
          <a:chOff x="0" y="0"/>
          <a:chExt cx="0" cy="0"/>
        </a:xfrm>
      </p:grpSpPr>
      <p:sp>
        <p:nvSpPr>
          <p:cNvPr id="337" name="Google Shape;33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0" name="Google Shape;34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2" name="Google Shape;34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3" name="Google Shape;343;p34"/>
          <p:cNvGrpSpPr/>
          <p:nvPr/>
        </p:nvGrpSpPr>
        <p:grpSpPr>
          <a:xfrm>
            <a:off x="457200" y="1300225"/>
            <a:ext cx="776889" cy="621300"/>
            <a:chOff x="457200" y="1378813"/>
            <a:chExt cx="776889" cy="621300"/>
          </a:xfrm>
        </p:grpSpPr>
        <p:sp>
          <p:nvSpPr>
            <p:cNvPr id="344" name="Google Shape;344;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5" name="Google Shape;345;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34"/>
          <p:cNvGrpSpPr/>
          <p:nvPr/>
        </p:nvGrpSpPr>
        <p:grpSpPr>
          <a:xfrm>
            <a:off x="457200" y="2000125"/>
            <a:ext cx="776889" cy="621300"/>
            <a:chOff x="457200" y="1378813"/>
            <a:chExt cx="776889" cy="621300"/>
          </a:xfrm>
        </p:grpSpPr>
        <p:sp>
          <p:nvSpPr>
            <p:cNvPr id="347" name="Google Shape;347;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4"/>
          <p:cNvGrpSpPr/>
          <p:nvPr/>
        </p:nvGrpSpPr>
        <p:grpSpPr>
          <a:xfrm>
            <a:off x="457200" y="2692850"/>
            <a:ext cx="776889" cy="621300"/>
            <a:chOff x="457200" y="1378813"/>
            <a:chExt cx="776889" cy="621300"/>
          </a:xfrm>
        </p:grpSpPr>
        <p:sp>
          <p:nvSpPr>
            <p:cNvPr id="350" name="Google Shape;350;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1" name="Google Shape;351;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4"/>
          <p:cNvGrpSpPr/>
          <p:nvPr/>
        </p:nvGrpSpPr>
        <p:grpSpPr>
          <a:xfrm>
            <a:off x="457200" y="3390350"/>
            <a:ext cx="776889" cy="621300"/>
            <a:chOff x="457200" y="1378813"/>
            <a:chExt cx="776889" cy="621300"/>
          </a:xfrm>
        </p:grpSpPr>
        <p:sp>
          <p:nvSpPr>
            <p:cNvPr id="353" name="Google Shape;353;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4"/>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2" name="Google Shape;362;p34"/>
          <p:cNvGrpSpPr/>
          <p:nvPr/>
        </p:nvGrpSpPr>
        <p:grpSpPr>
          <a:xfrm>
            <a:off x="469500" y="4083075"/>
            <a:ext cx="776889" cy="621300"/>
            <a:chOff x="457200" y="1378813"/>
            <a:chExt cx="776889" cy="621300"/>
          </a:xfrm>
        </p:grpSpPr>
        <p:sp>
          <p:nvSpPr>
            <p:cNvPr id="363" name="Google Shape;363;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4" name="Google Shape;364;p3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4"/>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68" name="Shape 368"/>
        <p:cNvGrpSpPr/>
        <p:nvPr/>
      </p:nvGrpSpPr>
      <p:grpSpPr>
        <a:xfrm>
          <a:off x="0" y="0"/>
          <a:ext cx="0" cy="0"/>
          <a:chOff x="0" y="0"/>
          <a:chExt cx="0" cy="0"/>
        </a:xfrm>
      </p:grpSpPr>
      <p:sp>
        <p:nvSpPr>
          <p:cNvPr id="369" name="Google Shape;369;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237825"/>
            <a:ext cx="776900" cy="486300"/>
            <a:chOff x="457200" y="1466425"/>
            <a:chExt cx="776900" cy="486300"/>
          </a:xfrm>
        </p:grpSpPr>
        <p:sp>
          <p:nvSpPr>
            <p:cNvPr id="376" name="Google Shape;376;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7" name="Google Shape;377;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5"/>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5"/>
          <p:cNvGrpSpPr/>
          <p:nvPr/>
        </p:nvGrpSpPr>
        <p:grpSpPr>
          <a:xfrm>
            <a:off x="457200" y="1828900"/>
            <a:ext cx="776900" cy="486300"/>
            <a:chOff x="457200" y="1466425"/>
            <a:chExt cx="776900" cy="486300"/>
          </a:xfrm>
        </p:grpSpPr>
        <p:sp>
          <p:nvSpPr>
            <p:cNvPr id="381" name="Google Shape;381;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2" name="Google Shape;382;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200" y="2419975"/>
            <a:ext cx="776900" cy="486300"/>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6" name="Google Shape;386;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5"/>
          <p:cNvGrpSpPr/>
          <p:nvPr/>
        </p:nvGrpSpPr>
        <p:grpSpPr>
          <a:xfrm>
            <a:off x="457200" y="3011050"/>
            <a:ext cx="776900" cy="486300"/>
            <a:chOff x="457200" y="1466425"/>
            <a:chExt cx="776900" cy="486300"/>
          </a:xfrm>
        </p:grpSpPr>
        <p:sp>
          <p:nvSpPr>
            <p:cNvPr id="389" name="Google Shape;389;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0" name="Google Shape;390;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200" y="3602137"/>
            <a:ext cx="776900" cy="486300"/>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4" name="Google Shape;394;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5"/>
          <p:cNvGrpSpPr/>
          <p:nvPr/>
        </p:nvGrpSpPr>
        <p:grpSpPr>
          <a:xfrm>
            <a:off x="457200" y="4193262"/>
            <a:ext cx="776900" cy="486300"/>
            <a:chOff x="457200" y="1466425"/>
            <a:chExt cx="776900" cy="486300"/>
          </a:xfrm>
        </p:grpSpPr>
        <p:sp>
          <p:nvSpPr>
            <p:cNvPr id="397" name="Google Shape;397;p35"/>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98" name="Google Shape;398;p35"/>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35"/>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35"/>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35"/>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35"/>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5"/>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05" name="Shape 405"/>
        <p:cNvGrpSpPr/>
        <p:nvPr/>
      </p:nvGrpSpPr>
      <p:grpSpPr>
        <a:xfrm>
          <a:off x="0" y="0"/>
          <a:ext cx="0" cy="0"/>
          <a:chOff x="0" y="0"/>
          <a:chExt cx="0" cy="0"/>
        </a:xfrm>
      </p:grpSpPr>
      <p:sp>
        <p:nvSpPr>
          <p:cNvPr id="406" name="Google Shape;406;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9" name="Google Shape;40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0" name="Google Shape;41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1" name="Google Shape;41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2" name="Google Shape;412;p36"/>
          <p:cNvGrpSpPr/>
          <p:nvPr/>
        </p:nvGrpSpPr>
        <p:grpSpPr>
          <a:xfrm>
            <a:off x="457222" y="1149803"/>
            <a:ext cx="713194" cy="446423"/>
            <a:chOff x="457200" y="1466425"/>
            <a:chExt cx="776900" cy="486300"/>
          </a:xfrm>
        </p:grpSpPr>
        <p:sp>
          <p:nvSpPr>
            <p:cNvPr id="413" name="Google Shape;41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4" name="Google Shape;41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6"/>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36"/>
          <p:cNvGrpSpPr/>
          <p:nvPr/>
        </p:nvGrpSpPr>
        <p:grpSpPr>
          <a:xfrm>
            <a:off x="457222" y="1672428"/>
            <a:ext cx="713194" cy="446423"/>
            <a:chOff x="457200" y="1466425"/>
            <a:chExt cx="776900" cy="486300"/>
          </a:xfrm>
        </p:grpSpPr>
        <p:sp>
          <p:nvSpPr>
            <p:cNvPr id="418" name="Google Shape;418;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19" name="Google Shape;419;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36"/>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6"/>
          <p:cNvGrpSpPr/>
          <p:nvPr/>
        </p:nvGrpSpPr>
        <p:grpSpPr>
          <a:xfrm>
            <a:off x="457197" y="2195578"/>
            <a:ext cx="713194" cy="446423"/>
            <a:chOff x="457200" y="1466425"/>
            <a:chExt cx="776900" cy="486300"/>
          </a:xfrm>
        </p:grpSpPr>
        <p:sp>
          <p:nvSpPr>
            <p:cNvPr id="423" name="Google Shape;42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4" name="Google Shape;42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6"/>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6"/>
          <p:cNvGrpSpPr/>
          <p:nvPr/>
        </p:nvGrpSpPr>
        <p:grpSpPr>
          <a:xfrm>
            <a:off x="457197" y="2718203"/>
            <a:ext cx="713194" cy="446423"/>
            <a:chOff x="457200" y="1466425"/>
            <a:chExt cx="776900" cy="486300"/>
          </a:xfrm>
        </p:grpSpPr>
        <p:sp>
          <p:nvSpPr>
            <p:cNvPr id="428" name="Google Shape;428;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29" name="Google Shape;429;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6"/>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36"/>
          <p:cNvGrpSpPr/>
          <p:nvPr/>
        </p:nvGrpSpPr>
        <p:grpSpPr>
          <a:xfrm>
            <a:off x="457222" y="3240828"/>
            <a:ext cx="713194" cy="446423"/>
            <a:chOff x="457200" y="1466425"/>
            <a:chExt cx="776900" cy="486300"/>
          </a:xfrm>
        </p:grpSpPr>
        <p:sp>
          <p:nvSpPr>
            <p:cNvPr id="433" name="Google Shape;43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4" name="Google Shape;43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6"/>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6"/>
          <p:cNvGrpSpPr/>
          <p:nvPr/>
        </p:nvGrpSpPr>
        <p:grpSpPr>
          <a:xfrm>
            <a:off x="457222" y="3763453"/>
            <a:ext cx="713194" cy="446423"/>
            <a:chOff x="457200" y="1466425"/>
            <a:chExt cx="776900" cy="486300"/>
          </a:xfrm>
        </p:grpSpPr>
        <p:sp>
          <p:nvSpPr>
            <p:cNvPr id="438" name="Google Shape;438;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39" name="Google Shape;439;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36"/>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6"/>
          <p:cNvGrpSpPr/>
          <p:nvPr/>
        </p:nvGrpSpPr>
        <p:grpSpPr>
          <a:xfrm>
            <a:off x="457222" y="4311603"/>
            <a:ext cx="713194" cy="446423"/>
            <a:chOff x="457200" y="1466425"/>
            <a:chExt cx="776900" cy="486300"/>
          </a:xfrm>
        </p:grpSpPr>
        <p:sp>
          <p:nvSpPr>
            <p:cNvPr id="443" name="Google Shape;443;p36"/>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4" name="Google Shape;444;p36"/>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6"/>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36"/>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2" name="Google Shape;452;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5" name="Google Shape;455;p37"/>
          <p:cNvGrpSpPr/>
          <p:nvPr/>
        </p:nvGrpSpPr>
        <p:grpSpPr>
          <a:xfrm>
            <a:off x="457181" y="1345103"/>
            <a:ext cx="533372" cy="533480"/>
            <a:chOff x="457200" y="1378813"/>
            <a:chExt cx="695400" cy="695450"/>
          </a:xfrm>
        </p:grpSpPr>
        <p:sp>
          <p:nvSpPr>
            <p:cNvPr id="456" name="Google Shape;456;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7" name="Google Shape;457;p37"/>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68" name="Google Shape;468;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69" name="Shape 469"/>
        <p:cNvGrpSpPr/>
        <p:nvPr/>
      </p:nvGrpSpPr>
      <p:grpSpPr>
        <a:xfrm>
          <a:off x="0" y="0"/>
          <a:ext cx="0" cy="0"/>
          <a:chOff x="0" y="0"/>
          <a:chExt cx="0" cy="0"/>
        </a:xfrm>
      </p:grpSpPr>
      <p:pic>
        <p:nvPicPr>
          <p:cNvPr id="470" name="Google Shape;470;p3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8"/>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77" name="Google Shape;477;p3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8" name="Google Shape;478;p38"/>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8"/>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1" name="Google Shape;481;p38"/>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2" name="Google Shape;482;p3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5" name="Shape 485"/>
        <p:cNvGrpSpPr/>
        <p:nvPr/>
      </p:nvGrpSpPr>
      <p:grpSpPr>
        <a:xfrm>
          <a:off x="0" y="0"/>
          <a:ext cx="0" cy="0"/>
          <a:chOff x="0" y="0"/>
          <a:chExt cx="0" cy="0"/>
        </a:xfrm>
      </p:grpSpPr>
      <p:sp>
        <p:nvSpPr>
          <p:cNvPr id="486" name="Google Shape;486;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7" name="Google Shape;487;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8" name="Google Shape;488;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9" name="Google Shape;489;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0" name="Google Shape;490;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3" name="Google Shape;49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4" name="Google Shape;49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5" name="Google Shape;49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1" name="Google Shape;501;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2" name="Google Shape;502;p3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3" name="Google Shape;503;p3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4" name="Google Shape;50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9"/>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08" name="Shape 508"/>
        <p:cNvGrpSpPr/>
        <p:nvPr/>
      </p:nvGrpSpPr>
      <p:grpSpPr>
        <a:xfrm>
          <a:off x="0" y="0"/>
          <a:ext cx="0" cy="0"/>
          <a:chOff x="0" y="0"/>
          <a:chExt cx="0" cy="0"/>
        </a:xfrm>
      </p:grpSpPr>
      <p:sp>
        <p:nvSpPr>
          <p:cNvPr id="509" name="Google Shape;509;p4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0" name="Google Shape;510;p4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1" name="Google Shape;511;p4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2" name="Google Shape;512;p4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3" name="Google Shape;513;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7" name="Google Shape;517;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3" name="Google Shape;523;p4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4" name="Google Shape;524;p4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 name="Google Shape;39;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40" name="Google Shape;40;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 name="Google Shape;41;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2" name="Google Shape;42;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3" name="Google Shape;43;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4" name="Google Shape;44;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5" name="Google Shape;45;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6" name="Google Shape;46;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27" name="Shape 527"/>
        <p:cNvGrpSpPr/>
        <p:nvPr/>
      </p:nvGrpSpPr>
      <p:grpSpPr>
        <a:xfrm>
          <a:off x="0" y="0"/>
          <a:ext cx="0" cy="0"/>
          <a:chOff x="0" y="0"/>
          <a:chExt cx="0" cy="0"/>
        </a:xfrm>
      </p:grpSpPr>
      <p:sp>
        <p:nvSpPr>
          <p:cNvPr id="528" name="Google Shape;528;p4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9" name="Google Shape;529;p4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30" name="Google Shape;530;p4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31" name="Google Shape;531;p4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6" name="Google Shape;536;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7" name="Google Shape;537;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8" name="Google Shape;538;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42" name="Google Shape;542;p4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43" name="Google Shape;543;p4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44" name="Google Shape;544;p4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45" name="Google Shape;545;p41"/>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1"/>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1"/>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1"/>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50" name="Shape 550"/>
        <p:cNvGrpSpPr/>
        <p:nvPr/>
      </p:nvGrpSpPr>
      <p:grpSpPr>
        <a:xfrm>
          <a:off x="0" y="0"/>
          <a:ext cx="0" cy="0"/>
          <a:chOff x="0" y="0"/>
          <a:chExt cx="0" cy="0"/>
        </a:xfrm>
      </p:grpSpPr>
      <p:sp>
        <p:nvSpPr>
          <p:cNvPr id="551" name="Google Shape;551;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52" name="Google Shape;552;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53" name="Google Shape;553;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54" name="Google Shape;554;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55" name="Google Shape;555;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8" name="Google Shape;55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9" name="Google Shape;55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0" name="Google Shape;56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1" name="Google Shape;561;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4" name="Google Shape;564;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5" name="Google Shape;565;p42"/>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2"/>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2"/>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4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69" name="Shape 569"/>
        <p:cNvGrpSpPr/>
        <p:nvPr/>
      </p:nvGrpSpPr>
      <p:grpSpPr>
        <a:xfrm>
          <a:off x="0" y="0"/>
          <a:ext cx="0" cy="0"/>
          <a:chOff x="0" y="0"/>
          <a:chExt cx="0" cy="0"/>
        </a:xfrm>
      </p:grpSpPr>
      <p:sp>
        <p:nvSpPr>
          <p:cNvPr id="570" name="Google Shape;57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71" name="Google Shape;57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72" name="Google Shape;57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73" name="Google Shape;57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74" name="Google Shape;57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7" name="Google Shape;57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8" name="Google Shape;578;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0" name="Google Shape;58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84" name="Google Shape;58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85" name="Google Shape;58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86" name="Google Shape;58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87" name="Google Shape;587;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92" name="Shape 592"/>
        <p:cNvGrpSpPr/>
        <p:nvPr/>
      </p:nvGrpSpPr>
      <p:grpSpPr>
        <a:xfrm>
          <a:off x="0" y="0"/>
          <a:ext cx="0" cy="0"/>
          <a:chOff x="0" y="0"/>
          <a:chExt cx="0" cy="0"/>
        </a:xfrm>
      </p:grpSpPr>
      <p:sp>
        <p:nvSpPr>
          <p:cNvPr id="593" name="Google Shape;59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94" name="Google Shape;59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95" name="Google Shape;59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96" name="Google Shape;59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97" name="Google Shape;59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6" name="Google Shape;60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7" name="Google Shape;60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11" name="Shape 611"/>
        <p:cNvGrpSpPr/>
        <p:nvPr/>
      </p:nvGrpSpPr>
      <p:grpSpPr>
        <a:xfrm>
          <a:off x="0" y="0"/>
          <a:ext cx="0" cy="0"/>
          <a:chOff x="0" y="0"/>
          <a:chExt cx="0" cy="0"/>
        </a:xfrm>
      </p:grpSpPr>
      <p:sp>
        <p:nvSpPr>
          <p:cNvPr id="612" name="Google Shape;6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14" name="Google Shape;6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28" name="Google Shape;6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29" name="Google Shape;6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0" name="Google Shape;6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1" name="Google Shape;6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2" name="Google Shape;6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3" name="Google Shape;6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4" name="Google Shape;6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5" name="Google Shape;6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36" name="Google Shape;6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37" name="Google Shape;6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38" name="Shape 638"/>
        <p:cNvGrpSpPr/>
        <p:nvPr/>
      </p:nvGrpSpPr>
      <p:grpSpPr>
        <a:xfrm>
          <a:off x="0" y="0"/>
          <a:ext cx="0" cy="0"/>
          <a:chOff x="0" y="0"/>
          <a:chExt cx="0" cy="0"/>
        </a:xfrm>
      </p:grpSpPr>
      <p:sp>
        <p:nvSpPr>
          <p:cNvPr id="639" name="Google Shape;63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1" name="Google Shape;64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2" name="Google Shape;64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3" name="Google Shape;64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4" name="Google Shape;64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5" name="Google Shape;64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1" name="Google Shape;651;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52" name="Google Shape;652;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3" name="Google Shape;653;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54" name="Google Shape;654;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5" name="Google Shape;655;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56" name="Google Shape;656;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57" name="Shape 657"/>
        <p:cNvGrpSpPr/>
        <p:nvPr/>
      </p:nvGrpSpPr>
      <p:grpSpPr>
        <a:xfrm>
          <a:off x="0" y="0"/>
          <a:ext cx="0" cy="0"/>
          <a:chOff x="0" y="0"/>
          <a:chExt cx="0" cy="0"/>
        </a:xfrm>
      </p:grpSpPr>
      <p:sp>
        <p:nvSpPr>
          <p:cNvPr id="658" name="Google Shape;658;p4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4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60" name="Google Shape;660;p4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61" name="Google Shape;661;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4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63" name="Google Shape;663;p4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69" name="Google Shape;66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70" name="Google Shape;670;p47"/>
          <p:cNvGrpSpPr/>
          <p:nvPr/>
        </p:nvGrpSpPr>
        <p:grpSpPr>
          <a:xfrm>
            <a:off x="429795" y="1274754"/>
            <a:ext cx="577822" cy="412443"/>
            <a:chOff x="453224" y="1424000"/>
            <a:chExt cx="510985" cy="364800"/>
          </a:xfrm>
        </p:grpSpPr>
        <p:sp>
          <p:nvSpPr>
            <p:cNvPr id="671" name="Google Shape;671;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73" name="Google Shape;673;p47"/>
          <p:cNvGrpSpPr/>
          <p:nvPr/>
        </p:nvGrpSpPr>
        <p:grpSpPr>
          <a:xfrm>
            <a:off x="429795" y="1865844"/>
            <a:ext cx="577822" cy="412443"/>
            <a:chOff x="453224" y="1424000"/>
            <a:chExt cx="510985" cy="364800"/>
          </a:xfrm>
        </p:grpSpPr>
        <p:sp>
          <p:nvSpPr>
            <p:cNvPr id="674" name="Google Shape;674;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5" name="Google Shape;675;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76" name="Google Shape;676;p47"/>
          <p:cNvGrpSpPr/>
          <p:nvPr/>
        </p:nvGrpSpPr>
        <p:grpSpPr>
          <a:xfrm>
            <a:off x="429795" y="2456934"/>
            <a:ext cx="577822" cy="412443"/>
            <a:chOff x="453224" y="1424000"/>
            <a:chExt cx="510985" cy="364800"/>
          </a:xfrm>
        </p:grpSpPr>
        <p:sp>
          <p:nvSpPr>
            <p:cNvPr id="677" name="Google Shape;677;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8" name="Google Shape;678;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79" name="Google Shape;679;p47"/>
          <p:cNvGrpSpPr/>
          <p:nvPr/>
        </p:nvGrpSpPr>
        <p:grpSpPr>
          <a:xfrm>
            <a:off x="429795" y="3048024"/>
            <a:ext cx="577822" cy="412443"/>
            <a:chOff x="453224" y="1424000"/>
            <a:chExt cx="510985" cy="364800"/>
          </a:xfrm>
        </p:grpSpPr>
        <p:sp>
          <p:nvSpPr>
            <p:cNvPr id="680" name="Google Shape;680;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1" name="Google Shape;681;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82" name="Google Shape;682;p47"/>
          <p:cNvGrpSpPr/>
          <p:nvPr/>
        </p:nvGrpSpPr>
        <p:grpSpPr>
          <a:xfrm>
            <a:off x="429795" y="3639114"/>
            <a:ext cx="577822" cy="412443"/>
            <a:chOff x="453224" y="1424000"/>
            <a:chExt cx="510985" cy="364800"/>
          </a:xfrm>
        </p:grpSpPr>
        <p:sp>
          <p:nvSpPr>
            <p:cNvPr id="683" name="Google Shape;683;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4" name="Google Shape;684;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85" name="Google Shape;685;p47"/>
          <p:cNvGrpSpPr/>
          <p:nvPr/>
        </p:nvGrpSpPr>
        <p:grpSpPr>
          <a:xfrm>
            <a:off x="429795" y="4230204"/>
            <a:ext cx="577822" cy="412443"/>
            <a:chOff x="453224" y="1424000"/>
            <a:chExt cx="510985" cy="364800"/>
          </a:xfrm>
        </p:grpSpPr>
        <p:sp>
          <p:nvSpPr>
            <p:cNvPr id="686" name="Google Shape;686;p4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7"/>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47"/>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7"/>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47"/>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694" name="Shape 694"/>
        <p:cNvGrpSpPr/>
        <p:nvPr/>
      </p:nvGrpSpPr>
      <p:grpSpPr>
        <a:xfrm>
          <a:off x="0" y="0"/>
          <a:ext cx="0" cy="0"/>
          <a:chOff x="0" y="0"/>
          <a:chExt cx="0" cy="0"/>
        </a:xfrm>
      </p:grpSpPr>
      <p:pic>
        <p:nvPicPr>
          <p:cNvPr id="695" name="Google Shape;69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6" name="Google Shape;696;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98" name="Google Shape;698;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9" name="Google Shape;699;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0" name="Google Shape;700;p48"/>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01" name="Google Shape;701;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02" name="Shape 702"/>
        <p:cNvGrpSpPr/>
        <p:nvPr/>
      </p:nvGrpSpPr>
      <p:grpSpPr>
        <a:xfrm>
          <a:off x="0" y="0"/>
          <a:ext cx="0" cy="0"/>
          <a:chOff x="0" y="0"/>
          <a:chExt cx="0" cy="0"/>
        </a:xfrm>
      </p:grpSpPr>
      <p:pic>
        <p:nvPicPr>
          <p:cNvPr id="703" name="Google Shape;70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4" name="Google Shape;704;p49"/>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06" name="Google Shape;706;p49"/>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7" name="Google Shape;707;p49"/>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8" name="Google Shape;708;p49"/>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9" name="Google Shape;70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10" name="Shape 710"/>
        <p:cNvGrpSpPr/>
        <p:nvPr/>
      </p:nvGrpSpPr>
      <p:grpSpPr>
        <a:xfrm>
          <a:off x="0" y="0"/>
          <a:ext cx="0" cy="0"/>
          <a:chOff x="0" y="0"/>
          <a:chExt cx="0" cy="0"/>
        </a:xfrm>
      </p:grpSpPr>
      <p:pic>
        <p:nvPicPr>
          <p:cNvPr id="711" name="Google Shape;711;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2" name="Google Shape;712;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3" name="Google Shape;713;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14" name="Google Shape;714;p50"/>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15" name="Google Shape;715;p50"/>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50"/>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50" name="Google Shape;50;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2" name="Google Shape;52;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3" name="Google Shape;53;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4" name="Google Shape;54;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5" name="Google Shape;55;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56" name="Google Shape;56;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17" name="Shape 717"/>
        <p:cNvGrpSpPr/>
        <p:nvPr/>
      </p:nvGrpSpPr>
      <p:grpSpPr>
        <a:xfrm>
          <a:off x="0" y="0"/>
          <a:ext cx="0" cy="0"/>
          <a:chOff x="0" y="0"/>
          <a:chExt cx="0" cy="0"/>
        </a:xfrm>
      </p:grpSpPr>
      <p:pic>
        <p:nvPicPr>
          <p:cNvPr id="718" name="Google Shape;718;p51"/>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19" name="Google Shape;719;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20" name="Shape 720"/>
        <p:cNvGrpSpPr/>
        <p:nvPr/>
      </p:nvGrpSpPr>
      <p:grpSpPr>
        <a:xfrm>
          <a:off x="0" y="0"/>
          <a:ext cx="0" cy="0"/>
          <a:chOff x="0" y="0"/>
          <a:chExt cx="0" cy="0"/>
        </a:xfrm>
      </p:grpSpPr>
      <p:pic>
        <p:nvPicPr>
          <p:cNvPr id="721" name="Google Shape;721;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2" name="Google Shape;722;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23" name="Google Shape;723;p5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24" name="Google Shape;724;p52"/>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25" name="Google Shape;725;p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26" name="Shape 726"/>
        <p:cNvGrpSpPr/>
        <p:nvPr/>
      </p:nvGrpSpPr>
      <p:grpSpPr>
        <a:xfrm>
          <a:off x="0" y="0"/>
          <a:ext cx="0" cy="0"/>
          <a:chOff x="0" y="0"/>
          <a:chExt cx="0" cy="0"/>
        </a:xfrm>
      </p:grpSpPr>
      <p:pic>
        <p:nvPicPr>
          <p:cNvPr id="727" name="Google Shape;727;p53"/>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28" name="Google Shape;728;p53"/>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3"/>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1" name="Shape 731"/>
        <p:cNvGrpSpPr/>
        <p:nvPr/>
      </p:nvGrpSpPr>
      <p:grpSpPr>
        <a:xfrm>
          <a:off x="0" y="0"/>
          <a:ext cx="0" cy="0"/>
          <a:chOff x="0" y="0"/>
          <a:chExt cx="0" cy="0"/>
        </a:xfrm>
      </p:grpSpPr>
      <p:pic>
        <p:nvPicPr>
          <p:cNvPr id="732" name="Google Shape;73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3" name="Google Shape;733;p5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36" name="Google Shape;736;p5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41" name="Google Shape;741;p5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5" name="Google Shape;745;p5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6" name="Shape 746"/>
        <p:cNvGrpSpPr/>
        <p:nvPr/>
      </p:nvGrpSpPr>
      <p:grpSpPr>
        <a:xfrm>
          <a:off x="0" y="0"/>
          <a:ext cx="0" cy="0"/>
          <a:chOff x="0" y="0"/>
          <a:chExt cx="0" cy="0"/>
        </a:xfrm>
      </p:grpSpPr>
      <p:pic>
        <p:nvPicPr>
          <p:cNvPr id="747" name="Google Shape;74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8" name="Google Shape;748;p5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9" name="Google Shape;749;p5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0" name="Google Shape;750;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51" name="Google Shape;751;p5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2" name="Google Shape;752;p5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753" name="Google Shape;75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754" name="Shape 754"/>
        <p:cNvGrpSpPr/>
        <p:nvPr/>
      </p:nvGrpSpPr>
      <p:grpSpPr>
        <a:xfrm>
          <a:off x="0" y="0"/>
          <a:ext cx="0" cy="0"/>
          <a:chOff x="0" y="0"/>
          <a:chExt cx="0" cy="0"/>
        </a:xfrm>
      </p:grpSpPr>
      <p:pic>
        <p:nvPicPr>
          <p:cNvPr id="755" name="Google Shape;75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6" name="Google Shape;756;p5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7" name="Google Shape;75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8" name="Google Shape;758;p57"/>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759" name="Google Shape;759;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0" name="Google Shape;760;p57"/>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761" name="Shape 761"/>
        <p:cNvGrpSpPr/>
        <p:nvPr/>
      </p:nvGrpSpPr>
      <p:grpSpPr>
        <a:xfrm>
          <a:off x="0" y="0"/>
          <a:ext cx="0" cy="0"/>
          <a:chOff x="0" y="0"/>
          <a:chExt cx="0" cy="0"/>
        </a:xfrm>
      </p:grpSpPr>
      <p:pic>
        <p:nvPicPr>
          <p:cNvPr id="762" name="Google Shape;762;p5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63" name="Google Shape;763;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64" name="Google Shape;764;p5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65" name="Google Shape;765;p5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66" name="Google Shape;766;p5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69" name="Shape 769"/>
        <p:cNvGrpSpPr/>
        <p:nvPr/>
      </p:nvGrpSpPr>
      <p:grpSpPr>
        <a:xfrm>
          <a:off x="0" y="0"/>
          <a:ext cx="0" cy="0"/>
          <a:chOff x="0" y="0"/>
          <a:chExt cx="0" cy="0"/>
        </a:xfrm>
      </p:grpSpPr>
      <p:pic>
        <p:nvPicPr>
          <p:cNvPr id="770" name="Google Shape;770;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1" name="Google Shape;771;p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72" name="Google Shape;772;p5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73" name="Google Shape;773;p5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74" name="Google Shape;774;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775" name="Shape 775"/>
        <p:cNvGrpSpPr/>
        <p:nvPr/>
      </p:nvGrpSpPr>
      <p:grpSpPr>
        <a:xfrm>
          <a:off x="0" y="0"/>
          <a:ext cx="0" cy="0"/>
          <a:chOff x="0" y="0"/>
          <a:chExt cx="0" cy="0"/>
        </a:xfrm>
      </p:grpSpPr>
      <p:pic>
        <p:nvPicPr>
          <p:cNvPr id="776" name="Google Shape;776;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60"/>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8" name="Google Shape;778;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779" name="Google Shape;779;p6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780" name="Google Shape;780;p6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781" name="Google Shape;781;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 name="Google Shape;59;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60" name="Google Shape;60;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2" name="Google Shape;62;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3" name="Google Shape;63;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4" name="Google Shape;64;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5" name="Google Shape;65;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6" name="Google Shape;66;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782" name="Shape 782"/>
        <p:cNvGrpSpPr/>
        <p:nvPr/>
      </p:nvGrpSpPr>
      <p:grpSpPr>
        <a:xfrm>
          <a:off x="0" y="0"/>
          <a:ext cx="0" cy="0"/>
          <a:chOff x="0" y="0"/>
          <a:chExt cx="0" cy="0"/>
        </a:xfrm>
      </p:grpSpPr>
      <p:cxnSp>
        <p:nvCxnSpPr>
          <p:cNvPr id="783" name="Google Shape;783;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4" name="Google Shape;784;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5" name="Google Shape;785;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786" name="Google Shape;786;p6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787" name="Google Shape;787;p6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p61"/>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789" name="Google Shape;789;p6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790" name="Google Shape;790;p6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792" name="Google Shape;792;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793" name="Shape 793"/>
        <p:cNvGrpSpPr/>
        <p:nvPr/>
      </p:nvGrpSpPr>
      <p:grpSpPr>
        <a:xfrm>
          <a:off x="0" y="0"/>
          <a:ext cx="0" cy="0"/>
          <a:chOff x="0" y="0"/>
          <a:chExt cx="0" cy="0"/>
        </a:xfrm>
      </p:grpSpPr>
      <p:cxnSp>
        <p:nvCxnSpPr>
          <p:cNvPr id="794" name="Google Shape;794;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5" name="Google Shape;795;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6" name="Google Shape;796;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797" name="Google Shape;797;p6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798" name="Google Shape;798;p6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6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00" name="Google Shape;800;p6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801" name="Google Shape;801;p6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803" name="Google Shape;803;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804" name="Shape 804"/>
        <p:cNvGrpSpPr/>
        <p:nvPr/>
      </p:nvGrpSpPr>
      <p:grpSpPr>
        <a:xfrm>
          <a:off x="0" y="0"/>
          <a:ext cx="0" cy="0"/>
          <a:chOff x="0" y="0"/>
          <a:chExt cx="0" cy="0"/>
        </a:xfrm>
      </p:grpSpPr>
      <p:cxnSp>
        <p:nvCxnSpPr>
          <p:cNvPr id="805" name="Google Shape;805;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6" name="Google Shape;806;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7" name="Google Shape;807;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808" name="Google Shape;808;p6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809" name="Google Shape;809;p6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0" name="Google Shape;810;p6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11" name="Google Shape;811;p6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12" name="Google Shape;812;p6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814" name="Google Shape;814;p63"/>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815" name="Google Shape;815;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816" name="Shape 816"/>
        <p:cNvGrpSpPr/>
        <p:nvPr/>
      </p:nvGrpSpPr>
      <p:grpSpPr>
        <a:xfrm>
          <a:off x="0" y="0"/>
          <a:ext cx="0" cy="0"/>
          <a:chOff x="0" y="0"/>
          <a:chExt cx="0" cy="0"/>
        </a:xfrm>
      </p:grpSpPr>
      <p:cxnSp>
        <p:nvCxnSpPr>
          <p:cNvPr id="817" name="Google Shape;817;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8" name="Google Shape;818;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9" name="Google Shape;819;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820" name="Google Shape;820;p6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821" name="Google Shape;821;p6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6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23" name="Google Shape;823;p6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24" name="Google Shape;824;p6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826" name="Google Shape;826;p6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27" name="Google Shape;827;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828" name="Shape 828"/>
        <p:cNvGrpSpPr/>
        <p:nvPr/>
      </p:nvGrpSpPr>
      <p:grpSpPr>
        <a:xfrm>
          <a:off x="0" y="0"/>
          <a:ext cx="0" cy="0"/>
          <a:chOff x="0" y="0"/>
          <a:chExt cx="0" cy="0"/>
        </a:xfrm>
      </p:grpSpPr>
      <p:cxnSp>
        <p:nvCxnSpPr>
          <p:cNvPr id="829" name="Google Shape;829;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0" name="Google Shape;830;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1" name="Google Shape;831;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832" name="Google Shape;832;p6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833" name="Google Shape;833;p6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34" name="Google Shape;834;p6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35" name="Google Shape;835;p6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836" name="Google Shape;836;p6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37" name="Google Shape;837;p6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840" name="Shape 840"/>
        <p:cNvGrpSpPr/>
        <p:nvPr/>
      </p:nvGrpSpPr>
      <p:grpSpPr>
        <a:xfrm>
          <a:off x="0" y="0"/>
          <a:ext cx="0" cy="0"/>
          <a:chOff x="0" y="0"/>
          <a:chExt cx="0" cy="0"/>
        </a:xfrm>
      </p:grpSpPr>
      <p:cxnSp>
        <p:nvCxnSpPr>
          <p:cNvPr id="841" name="Google Shape;841;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2" name="Google Shape;842;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4" name="Google Shape;84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5" name="Google Shape;845;p6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846" name="Google Shape;846;p6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847" name="Google Shape;847;p6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48" name="Google Shape;848;p6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849" name="Google Shape;849;p6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50" name="Google Shape;850;p6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852" name="Shape 852"/>
        <p:cNvGrpSpPr/>
        <p:nvPr/>
      </p:nvGrpSpPr>
      <p:grpSpPr>
        <a:xfrm>
          <a:off x="0" y="0"/>
          <a:ext cx="0" cy="0"/>
          <a:chOff x="0" y="0"/>
          <a:chExt cx="0" cy="0"/>
        </a:xfrm>
      </p:grpSpPr>
      <p:cxnSp>
        <p:nvCxnSpPr>
          <p:cNvPr id="853" name="Google Shape;85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4" name="Google Shape;85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55" name="Google Shape;855;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6" name="Google Shape;856;p6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857" name="Google Shape;857;p6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858" name="Google Shape;858;p6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 name="Google Shape;859;p6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860" name="Google Shape;860;p6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861" name="Google Shape;861;p67"/>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862" name="Google Shape;862;p6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863" name="Google Shape;863;p6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864" name="Google Shape;864;p6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866" name="Google Shape;866;p6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867" name="Google Shape;867;p6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869" name="Google Shape;869;p6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871" name="Google Shape;87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872" name="Shape 872"/>
        <p:cNvGrpSpPr/>
        <p:nvPr/>
      </p:nvGrpSpPr>
      <p:grpSpPr>
        <a:xfrm>
          <a:off x="0" y="0"/>
          <a:ext cx="0" cy="0"/>
          <a:chOff x="0" y="0"/>
          <a:chExt cx="0" cy="0"/>
        </a:xfrm>
      </p:grpSpPr>
      <p:cxnSp>
        <p:nvCxnSpPr>
          <p:cNvPr id="873" name="Google Shape;873;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4" name="Google Shape;874;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5" name="Google Shape;875;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6" name="Google Shape;876;p6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877" name="Google Shape;877;p6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878" name="Google Shape;878;p6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879" name="Google Shape;879;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880" name="Shape 880"/>
        <p:cNvGrpSpPr/>
        <p:nvPr/>
      </p:nvGrpSpPr>
      <p:grpSpPr>
        <a:xfrm>
          <a:off x="0" y="0"/>
          <a:ext cx="0" cy="0"/>
          <a:chOff x="0" y="0"/>
          <a:chExt cx="0" cy="0"/>
        </a:xfrm>
      </p:grpSpPr>
      <p:cxnSp>
        <p:nvCxnSpPr>
          <p:cNvPr id="881" name="Google Shape;881;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2" name="Google Shape;882;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3" name="Google Shape;88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4" name="Google Shape;88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6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886" name="Google Shape;886;p6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887" name="Google Shape;887;p6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888" name="Google Shape;888;p6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889" name="Google Shape;889;p6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890" name="Google Shape;890;p6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91" name="Shape 891"/>
        <p:cNvGrpSpPr/>
        <p:nvPr/>
      </p:nvGrpSpPr>
      <p:grpSpPr>
        <a:xfrm>
          <a:off x="0" y="0"/>
          <a:ext cx="0" cy="0"/>
          <a:chOff x="0" y="0"/>
          <a:chExt cx="0" cy="0"/>
        </a:xfrm>
      </p:grpSpPr>
      <p:pic>
        <p:nvPicPr>
          <p:cNvPr id="892" name="Google Shape;892;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3" name="Google Shape;893;p7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0"/>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7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97" name="Google Shape;897;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98" name="Google Shape;898;p70"/>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9" name="Google Shape;899;p70"/>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900" name="Google Shape;900;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70" name="Google Shape;70;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2" name="Google Shape;72;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3" name="Google Shape;73;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74" name="Google Shape;74;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75" name="Google Shape;75;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76" name="Google Shape;76;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901" name="Shape 901"/>
        <p:cNvGrpSpPr/>
        <p:nvPr/>
      </p:nvGrpSpPr>
      <p:grpSpPr>
        <a:xfrm>
          <a:off x="0" y="0"/>
          <a:ext cx="0" cy="0"/>
          <a:chOff x="0" y="0"/>
          <a:chExt cx="0" cy="0"/>
        </a:xfrm>
      </p:grpSpPr>
      <p:pic>
        <p:nvPicPr>
          <p:cNvPr id="902" name="Google Shape;902;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3" name="Google Shape;903;p7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06" name="Google Shape;906;p71"/>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907" name="Google Shape;907;p71"/>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908" name="Google Shape;908;p71"/>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7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10" name="Google Shape;910;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911" name="Shape 911"/>
        <p:cNvGrpSpPr/>
        <p:nvPr/>
      </p:nvGrpSpPr>
      <p:grpSpPr>
        <a:xfrm>
          <a:off x="0" y="0"/>
          <a:ext cx="0" cy="0"/>
          <a:chOff x="0" y="0"/>
          <a:chExt cx="0" cy="0"/>
        </a:xfrm>
      </p:grpSpPr>
      <p:pic>
        <p:nvPicPr>
          <p:cNvPr id="912" name="Google Shape;912;p72"/>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913" name="Google Shape;913;p72"/>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914" name="Google Shape;91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15" name="Google Shape;915;p72"/>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16" name="Google Shape;916;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917" name="Shape 917"/>
        <p:cNvGrpSpPr/>
        <p:nvPr/>
      </p:nvGrpSpPr>
      <p:grpSpPr>
        <a:xfrm>
          <a:off x="0" y="0"/>
          <a:ext cx="0" cy="0"/>
          <a:chOff x="0" y="0"/>
          <a:chExt cx="0" cy="0"/>
        </a:xfrm>
      </p:grpSpPr>
      <p:sp>
        <p:nvSpPr>
          <p:cNvPr id="918" name="Google Shape;91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19" name="Google Shape;919;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0" name="Google Shape;920;p7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21" name="Google Shape;921;p7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922" name="Google Shape;922;p7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3"/>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924" name="Google Shape;924;p73"/>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73"/>
          <p:cNvGrpSpPr/>
          <p:nvPr/>
        </p:nvGrpSpPr>
        <p:grpSpPr>
          <a:xfrm>
            <a:off x="3228956" y="1345103"/>
            <a:ext cx="533372" cy="533480"/>
            <a:chOff x="457200" y="1378813"/>
            <a:chExt cx="695400" cy="695450"/>
          </a:xfrm>
        </p:grpSpPr>
        <p:sp>
          <p:nvSpPr>
            <p:cNvPr id="926" name="Google Shape;926;p7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27" name="Google Shape;927;p7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73"/>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73"/>
          <p:cNvGrpSpPr/>
          <p:nvPr/>
        </p:nvGrpSpPr>
        <p:grpSpPr>
          <a:xfrm>
            <a:off x="6134081" y="1345853"/>
            <a:ext cx="533372" cy="533480"/>
            <a:chOff x="457200" y="1378813"/>
            <a:chExt cx="695400" cy="695450"/>
          </a:xfrm>
        </p:grpSpPr>
        <p:sp>
          <p:nvSpPr>
            <p:cNvPr id="930" name="Google Shape;930;p7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31" name="Google Shape;931;p7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7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73"/>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7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7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8" name="Google Shape;938;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939" name="Google Shape;939;p7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940" name="Shape 940"/>
        <p:cNvGrpSpPr/>
        <p:nvPr/>
      </p:nvGrpSpPr>
      <p:grpSpPr>
        <a:xfrm>
          <a:off x="0" y="0"/>
          <a:ext cx="0" cy="0"/>
          <a:chOff x="0" y="0"/>
          <a:chExt cx="0" cy="0"/>
        </a:xfrm>
      </p:grpSpPr>
      <p:sp>
        <p:nvSpPr>
          <p:cNvPr id="941" name="Google Shape;941;p7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43" name="Google Shape;943;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7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945" name="Google Shape;945;p7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46" name="Google Shape;946;p74"/>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947" name="Google Shape;947;p74"/>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948" name="Google Shape;948;p74"/>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949" name="Google Shape;949;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951" name="Shape 951"/>
        <p:cNvGrpSpPr/>
        <p:nvPr/>
      </p:nvGrpSpPr>
      <p:grpSpPr>
        <a:xfrm>
          <a:off x="0" y="0"/>
          <a:ext cx="0" cy="0"/>
          <a:chOff x="0" y="0"/>
          <a:chExt cx="0" cy="0"/>
        </a:xfrm>
      </p:grpSpPr>
      <p:sp>
        <p:nvSpPr>
          <p:cNvPr id="952" name="Google Shape;952;p7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54" name="Google Shape;954;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7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956" name="Google Shape;956;p7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57" name="Google Shape;957;p7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958" name="Google Shape;95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959" name="Google Shape;959;p75"/>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960" name="Google Shape;960;p75"/>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961" name="Google Shape;961;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962" name="Shape 962"/>
        <p:cNvGrpSpPr/>
        <p:nvPr/>
      </p:nvGrpSpPr>
      <p:grpSpPr>
        <a:xfrm>
          <a:off x="0" y="0"/>
          <a:ext cx="0" cy="0"/>
          <a:chOff x="0" y="0"/>
          <a:chExt cx="0" cy="0"/>
        </a:xfrm>
      </p:grpSpPr>
      <p:sp>
        <p:nvSpPr>
          <p:cNvPr id="963" name="Google Shape;963;p7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65" name="Google Shape;965;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7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967" name="Google Shape;967;p7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68" name="Google Shape;968;p7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969" name="Google Shape;969;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971" name="Google Shape;971;p76"/>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972" name="Google Shape;972;p76"/>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973" name="Shape 973"/>
        <p:cNvGrpSpPr/>
        <p:nvPr/>
      </p:nvGrpSpPr>
      <p:grpSpPr>
        <a:xfrm>
          <a:off x="0" y="0"/>
          <a:ext cx="0" cy="0"/>
          <a:chOff x="0" y="0"/>
          <a:chExt cx="0" cy="0"/>
        </a:xfrm>
      </p:grpSpPr>
      <p:sp>
        <p:nvSpPr>
          <p:cNvPr id="974" name="Google Shape;974;p7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76" name="Google Shape;976;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7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978" name="Google Shape;978;p7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79" name="Google Shape;979;p7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980" name="Google Shape;980;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982" name="Google Shape;982;p77"/>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983" name="Google Shape;983;p77"/>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984" name="Shape 984"/>
        <p:cNvGrpSpPr/>
        <p:nvPr/>
      </p:nvGrpSpPr>
      <p:grpSpPr>
        <a:xfrm>
          <a:off x="0" y="0"/>
          <a:ext cx="0" cy="0"/>
          <a:chOff x="0" y="0"/>
          <a:chExt cx="0" cy="0"/>
        </a:xfrm>
      </p:grpSpPr>
      <p:pic>
        <p:nvPicPr>
          <p:cNvPr id="985" name="Google Shape;985;p78"/>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986" name="Google Shape;986;p7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9" name="Google Shape;989;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90" name="Google Shape;990;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1" name="Google Shape;99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992" name="Shape 992"/>
        <p:cNvGrpSpPr/>
        <p:nvPr/>
      </p:nvGrpSpPr>
      <p:grpSpPr>
        <a:xfrm>
          <a:off x="0" y="0"/>
          <a:ext cx="0" cy="0"/>
          <a:chOff x="0" y="0"/>
          <a:chExt cx="0" cy="0"/>
        </a:xfrm>
      </p:grpSpPr>
      <p:pic>
        <p:nvPicPr>
          <p:cNvPr id="993" name="Google Shape;993;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7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996" name="Google Shape;996;p7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97" name="Google Shape;997;p7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98" name="Google Shape;998;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79"/>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002" name="Google Shape;1002;p79"/>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3" name="Google Shape;1003;p79"/>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004" name="Shape 1004"/>
        <p:cNvGrpSpPr/>
        <p:nvPr/>
      </p:nvGrpSpPr>
      <p:grpSpPr>
        <a:xfrm>
          <a:off x="0" y="0"/>
          <a:ext cx="0" cy="0"/>
          <a:chOff x="0" y="0"/>
          <a:chExt cx="0" cy="0"/>
        </a:xfrm>
      </p:grpSpPr>
      <p:sp>
        <p:nvSpPr>
          <p:cNvPr id="1005" name="Google Shape;100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7" name="Google Shape;1007;p80"/>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008" name="Google Shape;1008;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77" name="Shape 77"/>
        <p:cNvGrpSpPr/>
        <p:nvPr/>
      </p:nvGrpSpPr>
      <p:grpSpPr>
        <a:xfrm>
          <a:off x="0" y="0"/>
          <a:ext cx="0" cy="0"/>
          <a:chOff x="0" y="0"/>
          <a:chExt cx="0" cy="0"/>
        </a:xfrm>
      </p:grpSpPr>
      <p:pic>
        <p:nvPicPr>
          <p:cNvPr id="78" name="Google Shape;78;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 name="Google Shape;79;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80" name="Google Shape;80;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2" name="Google Shape;82;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83" name="Google Shape;83;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4" name="Google Shape;84;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85" name="Google Shape;85;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86" name="Google Shape;86;p9"/>
          <p:cNvPicPr preferRelativeResize="0"/>
          <p:nvPr/>
        </p:nvPicPr>
        <p:blipFill>
          <a:blip r:embed="rId4">
            <a:alphaModFix/>
          </a:blip>
          <a:stretch>
            <a:fillRect/>
          </a:stretch>
        </p:blipFill>
        <p:spPr>
          <a:xfrm>
            <a:off x="705550" y="861300"/>
            <a:ext cx="2205299" cy="2023876"/>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009" name="Shape 1009"/>
        <p:cNvGrpSpPr/>
        <p:nvPr/>
      </p:nvGrpSpPr>
      <p:grpSpPr>
        <a:xfrm>
          <a:off x="0" y="0"/>
          <a:ext cx="0" cy="0"/>
          <a:chOff x="0" y="0"/>
          <a:chExt cx="0" cy="0"/>
        </a:xfrm>
      </p:grpSpPr>
      <p:pic>
        <p:nvPicPr>
          <p:cNvPr id="1010" name="Google Shape;1010;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1" name="Google Shape;1011;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2" name="Google Shape;1012;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3" name="Google Shape;1013;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014" name="Google Shape;1014;p81"/>
          <p:cNvGrpSpPr/>
          <p:nvPr/>
        </p:nvGrpSpPr>
        <p:grpSpPr>
          <a:xfrm>
            <a:off x="4167150" y="1202575"/>
            <a:ext cx="809700" cy="809700"/>
            <a:chOff x="1457325" y="1219200"/>
            <a:chExt cx="809700" cy="809700"/>
          </a:xfrm>
        </p:grpSpPr>
        <p:sp>
          <p:nvSpPr>
            <p:cNvPr id="1015" name="Google Shape;1015;p81"/>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1"/>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81"/>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8" name="Google Shape;1018;p81"/>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_3">
    <p:spTree>
      <p:nvGrpSpPr>
        <p:cNvPr id="1019" name="Shape 1019"/>
        <p:cNvGrpSpPr/>
        <p:nvPr/>
      </p:nvGrpSpPr>
      <p:grpSpPr>
        <a:xfrm>
          <a:off x="0" y="0"/>
          <a:ext cx="0" cy="0"/>
          <a:chOff x="0" y="0"/>
          <a:chExt cx="0" cy="0"/>
        </a:xfrm>
      </p:grpSpPr>
      <p:sp>
        <p:nvSpPr>
          <p:cNvPr id="1020" name="Google Shape;102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2" name="Google Shape;102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3" name="Google Shape;102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4" name="Google Shape;102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5" name="Google Shape;102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8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1">
  <p:cSld name="CUSTOM_2_7_2_4">
    <p:spTree>
      <p:nvGrpSpPr>
        <p:cNvPr id="1027" name="Shape 1027"/>
        <p:cNvGrpSpPr/>
        <p:nvPr/>
      </p:nvGrpSpPr>
      <p:grpSpPr>
        <a:xfrm>
          <a:off x="0" y="0"/>
          <a:ext cx="0" cy="0"/>
          <a:chOff x="0" y="0"/>
          <a:chExt cx="0" cy="0"/>
        </a:xfrm>
      </p:grpSpPr>
      <p:sp>
        <p:nvSpPr>
          <p:cNvPr id="1028" name="Google Shape;1028;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0" name="Google Shape;1030;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31" name="Google Shape;103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32" name="Google Shape;1032;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33" name="Google Shape;1033;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83"/>
          <p:cNvSpPr txBox="1"/>
          <p:nvPr>
            <p:ph idx="3" type="body"/>
          </p:nvPr>
        </p:nvSpPr>
        <p:spPr>
          <a:xfrm>
            <a:off x="175" y="1284250"/>
            <a:ext cx="9144000" cy="34074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_3">
    <p:spTree>
      <p:nvGrpSpPr>
        <p:cNvPr id="1035" name="Shape 1035"/>
        <p:cNvGrpSpPr/>
        <p:nvPr/>
      </p:nvGrpSpPr>
      <p:grpSpPr>
        <a:xfrm>
          <a:off x="0" y="0"/>
          <a:ext cx="0" cy="0"/>
          <a:chOff x="0" y="0"/>
          <a:chExt cx="0" cy="0"/>
        </a:xfrm>
      </p:grpSpPr>
      <p:sp>
        <p:nvSpPr>
          <p:cNvPr id="1036" name="Google Shape;1036;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8" name="Google Shape;1038;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39" name="Google Shape;1039;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40" name="Google Shape;1040;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41" name="Google Shape;1041;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42" name="Google Shape;1042;p84"/>
          <p:cNvGrpSpPr/>
          <p:nvPr/>
        </p:nvGrpSpPr>
        <p:grpSpPr>
          <a:xfrm>
            <a:off x="457181" y="1345103"/>
            <a:ext cx="533372" cy="533480"/>
            <a:chOff x="457200" y="1378813"/>
            <a:chExt cx="695400" cy="695450"/>
          </a:xfrm>
        </p:grpSpPr>
        <p:sp>
          <p:nvSpPr>
            <p:cNvPr id="1043" name="Google Shape;1043;p8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044" name="Google Shape;1044;p84"/>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8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4"/>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47" name="Google Shape;1047;p84"/>
          <p:cNvGrpSpPr/>
          <p:nvPr/>
        </p:nvGrpSpPr>
        <p:grpSpPr>
          <a:xfrm>
            <a:off x="3228956" y="1345103"/>
            <a:ext cx="533372" cy="533480"/>
            <a:chOff x="457200" y="1378813"/>
            <a:chExt cx="695400" cy="695450"/>
          </a:xfrm>
        </p:grpSpPr>
        <p:sp>
          <p:nvSpPr>
            <p:cNvPr id="1048" name="Google Shape;1048;p8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049" name="Google Shape;1049;p84"/>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8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4"/>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52" name="Google Shape;1052;p84"/>
          <p:cNvGrpSpPr/>
          <p:nvPr/>
        </p:nvGrpSpPr>
        <p:grpSpPr>
          <a:xfrm>
            <a:off x="6134081" y="1345853"/>
            <a:ext cx="533372" cy="533480"/>
            <a:chOff x="457200" y="1378813"/>
            <a:chExt cx="695400" cy="695450"/>
          </a:xfrm>
        </p:grpSpPr>
        <p:sp>
          <p:nvSpPr>
            <p:cNvPr id="1053" name="Google Shape;1053;p8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054" name="Google Shape;1054;p84"/>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8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4"/>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_1">
    <p:spTree>
      <p:nvGrpSpPr>
        <p:cNvPr id="1057" name="Shape 1057"/>
        <p:cNvGrpSpPr/>
        <p:nvPr/>
      </p:nvGrpSpPr>
      <p:grpSpPr>
        <a:xfrm>
          <a:off x="0" y="0"/>
          <a:ext cx="0" cy="0"/>
          <a:chOff x="0" y="0"/>
          <a:chExt cx="0" cy="0"/>
        </a:xfrm>
      </p:grpSpPr>
      <p:pic>
        <p:nvPicPr>
          <p:cNvPr id="1058" name="Google Shape;1058;p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8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0" name="Google Shape;1060;p8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61" name="Google Shape;1061;p8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1064" name="Shape 1064"/>
        <p:cNvGrpSpPr/>
        <p:nvPr/>
      </p:nvGrpSpPr>
      <p:grpSpPr>
        <a:xfrm>
          <a:off x="0" y="0"/>
          <a:ext cx="0" cy="0"/>
          <a:chOff x="0" y="0"/>
          <a:chExt cx="0" cy="0"/>
        </a:xfrm>
      </p:grpSpPr>
      <p:pic>
        <p:nvPicPr>
          <p:cNvPr id="1065" name="Google Shape;1065;p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6" name="Google Shape;1066;p8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67" name="Google Shape;1067;p8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8" name="Google Shape;1068;p8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069" name="Google Shape;1069;p87"/>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070" name="Google Shape;1070;p8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71" name="Google Shape;1071;p8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72" name="Google Shape;1072;p87"/>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073" name="Google Shape;1073;p8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074" name="Shape 1074"/>
        <p:cNvGrpSpPr/>
        <p:nvPr/>
      </p:nvGrpSpPr>
      <p:grpSpPr>
        <a:xfrm>
          <a:off x="0" y="0"/>
          <a:ext cx="0" cy="0"/>
          <a:chOff x="0" y="0"/>
          <a:chExt cx="0" cy="0"/>
        </a:xfrm>
      </p:grpSpPr>
      <p:pic>
        <p:nvPicPr>
          <p:cNvPr id="1075" name="Google Shape;1075;p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6" name="Google Shape;1076;p8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77" name="Google Shape;1077;p8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8" name="Google Shape;1078;p8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79" name="Google Shape;1079;p8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80" name="Google Shape;1080;p8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81" name="Google Shape;1081;p8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082" name="Google Shape;1082;p88"/>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083" name="Google Shape;1083;p8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1084" name="Shape 1084"/>
        <p:cNvGrpSpPr/>
        <p:nvPr/>
      </p:nvGrpSpPr>
      <p:grpSpPr>
        <a:xfrm>
          <a:off x="0" y="0"/>
          <a:ext cx="0" cy="0"/>
          <a:chOff x="0" y="0"/>
          <a:chExt cx="0" cy="0"/>
        </a:xfrm>
      </p:grpSpPr>
      <p:pic>
        <p:nvPicPr>
          <p:cNvPr id="1085" name="Google Shape;1085;p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6" name="Google Shape;1086;p8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87" name="Google Shape;1087;p8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 name="Google Shape;1088;p8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1089" name="Google Shape;1089;p8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90" name="Google Shape;1090;p8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91" name="Google Shape;1091;p8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92" name="Google Shape;1092;p8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93" name="Google Shape;1093;p89"/>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1094" name="Shape 1094"/>
        <p:cNvGrpSpPr/>
        <p:nvPr/>
      </p:nvGrpSpPr>
      <p:grpSpPr>
        <a:xfrm>
          <a:off x="0" y="0"/>
          <a:ext cx="0" cy="0"/>
          <a:chOff x="0" y="0"/>
          <a:chExt cx="0" cy="0"/>
        </a:xfrm>
      </p:grpSpPr>
      <p:pic>
        <p:nvPicPr>
          <p:cNvPr id="1095" name="Google Shape;1095;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6" name="Google Shape;1096;p9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97" name="Google Shape;1097;p9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8" name="Google Shape;1098;p9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99" name="Google Shape;1099;p9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100" name="Google Shape;1100;p9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101" name="Google Shape;1101;p90"/>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1102" name="Google Shape;1102;p90"/>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1103" name="Google Shape;1103;p9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1104" name="Shape 1104"/>
        <p:cNvGrpSpPr/>
        <p:nvPr/>
      </p:nvGrpSpPr>
      <p:grpSpPr>
        <a:xfrm>
          <a:off x="0" y="0"/>
          <a:ext cx="0" cy="0"/>
          <a:chOff x="0" y="0"/>
          <a:chExt cx="0" cy="0"/>
        </a:xfrm>
      </p:grpSpPr>
      <p:pic>
        <p:nvPicPr>
          <p:cNvPr id="1105" name="Google Shape;1105;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6" name="Google Shape;1106;p9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107" name="Google Shape;1107;p91"/>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91"/>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109" name="Google Shape;1109;p91"/>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110" name="Google Shape;1110;p91"/>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111" name="Google Shape;1111;p91"/>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1112" name="Google Shape;1112;p91"/>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1113" name="Google Shape;1113;p91"/>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87" name="Shape 87"/>
        <p:cNvGrpSpPr/>
        <p:nvPr/>
      </p:nvGrpSpPr>
      <p:grpSpPr>
        <a:xfrm>
          <a:off x="0" y="0"/>
          <a:ext cx="0" cy="0"/>
          <a:chOff x="0" y="0"/>
          <a:chExt cx="0" cy="0"/>
        </a:xfrm>
      </p:grpSpPr>
      <p:pic>
        <p:nvPicPr>
          <p:cNvPr id="88" name="Google Shape;88;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90" name="Google Shape;90;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92" name="Google Shape;92;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3" name="Google Shape;93;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4" name="Google Shape;94;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95" name="Google Shape;95;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96" name="Google Shape;96;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1114" name="Shape 1114"/>
        <p:cNvGrpSpPr/>
        <p:nvPr/>
      </p:nvGrpSpPr>
      <p:grpSpPr>
        <a:xfrm>
          <a:off x="0" y="0"/>
          <a:ext cx="0" cy="0"/>
          <a:chOff x="0" y="0"/>
          <a:chExt cx="0" cy="0"/>
        </a:xfrm>
      </p:grpSpPr>
      <p:pic>
        <p:nvPicPr>
          <p:cNvPr id="1115" name="Google Shape;1115;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6" name="Google Shape;1116;p9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117" name="Google Shape;1117;p9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8" name="Google Shape;1118;p9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119" name="Google Shape;1119;p9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120" name="Google Shape;1120;p9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121" name="Google Shape;1121;p9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122" name="Google Shape;1122;p92"/>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123" name="Google Shape;1123;p9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1124" name="Shape 1124"/>
        <p:cNvGrpSpPr/>
        <p:nvPr/>
      </p:nvGrpSpPr>
      <p:grpSpPr>
        <a:xfrm>
          <a:off x="0" y="0"/>
          <a:ext cx="0" cy="0"/>
          <a:chOff x="0" y="0"/>
          <a:chExt cx="0" cy="0"/>
        </a:xfrm>
      </p:grpSpPr>
      <p:pic>
        <p:nvPicPr>
          <p:cNvPr id="1125" name="Google Shape;1125;p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6" name="Google Shape;1126;p9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127" name="Google Shape;1127;p9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8" name="Google Shape;1128;p9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129" name="Google Shape;1129;p9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130" name="Google Shape;1130;p9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131" name="Google Shape;1131;p9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1132" name="Google Shape;1132;p93"/>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1133" name="Google Shape;1133;p9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1134" name="Shape 1134"/>
        <p:cNvGrpSpPr/>
        <p:nvPr/>
      </p:nvGrpSpPr>
      <p:grpSpPr>
        <a:xfrm>
          <a:off x="0" y="0"/>
          <a:ext cx="0" cy="0"/>
          <a:chOff x="0" y="0"/>
          <a:chExt cx="0" cy="0"/>
        </a:xfrm>
      </p:grpSpPr>
      <p:pic>
        <p:nvPicPr>
          <p:cNvPr id="1135" name="Google Shape;1135;p9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6" name="Google Shape;1136;p9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137" name="Google Shape;1137;p9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8" name="Google Shape;1138;p9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139" name="Google Shape;1139;p9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140" name="Google Shape;1140;p9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141" name="Google Shape;1141;p9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1142" name="Google Shape;1142;p9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1143" name="Google Shape;1143;p94"/>
          <p:cNvPicPr preferRelativeResize="0"/>
          <p:nvPr/>
        </p:nvPicPr>
        <p:blipFill>
          <a:blip r:embed="rId4">
            <a:alphaModFix/>
          </a:blip>
          <a:stretch>
            <a:fillRect/>
          </a:stretch>
        </p:blipFill>
        <p:spPr>
          <a:xfrm>
            <a:off x="705550" y="861300"/>
            <a:ext cx="2205299" cy="2023876"/>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1144" name="Shape 1144"/>
        <p:cNvGrpSpPr/>
        <p:nvPr/>
      </p:nvGrpSpPr>
      <p:grpSpPr>
        <a:xfrm>
          <a:off x="0" y="0"/>
          <a:ext cx="0" cy="0"/>
          <a:chOff x="0" y="0"/>
          <a:chExt cx="0" cy="0"/>
        </a:xfrm>
      </p:grpSpPr>
      <p:pic>
        <p:nvPicPr>
          <p:cNvPr id="1145" name="Google Shape;1145;p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6" name="Google Shape;1146;p9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147" name="Google Shape;1147;p9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9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149" name="Google Shape;1149;p9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150" name="Google Shape;1150;p9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151" name="Google Shape;1151;p9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152" name="Google Shape;1152;p95"/>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153" name="Google Shape;1153;p9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154" name="Shape 1154"/>
        <p:cNvGrpSpPr/>
        <p:nvPr/>
      </p:nvGrpSpPr>
      <p:grpSpPr>
        <a:xfrm>
          <a:off x="0" y="0"/>
          <a:ext cx="0" cy="0"/>
          <a:chOff x="0" y="0"/>
          <a:chExt cx="0" cy="0"/>
        </a:xfrm>
      </p:grpSpPr>
      <p:pic>
        <p:nvPicPr>
          <p:cNvPr id="1155" name="Google Shape;1155;p9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6" name="Google Shape;1156;p9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7" name="Google Shape;1157;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8" name="Google Shape;1158;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59" name="Shape 1159"/>
        <p:cNvGrpSpPr/>
        <p:nvPr/>
      </p:nvGrpSpPr>
      <p:grpSpPr>
        <a:xfrm>
          <a:off x="0" y="0"/>
          <a:ext cx="0" cy="0"/>
          <a:chOff x="0" y="0"/>
          <a:chExt cx="0" cy="0"/>
        </a:xfrm>
      </p:grpSpPr>
      <p:pic>
        <p:nvPicPr>
          <p:cNvPr id="1160" name="Google Shape;1160;p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61" name="Google Shape;1161;p9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2" name="Google Shape;1162;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63" name="Google Shape;1163;p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4" name="Shape 1164"/>
        <p:cNvGrpSpPr/>
        <p:nvPr/>
      </p:nvGrpSpPr>
      <p:grpSpPr>
        <a:xfrm>
          <a:off x="0" y="0"/>
          <a:ext cx="0" cy="0"/>
          <a:chOff x="0" y="0"/>
          <a:chExt cx="0" cy="0"/>
        </a:xfrm>
      </p:grpSpPr>
      <p:pic>
        <p:nvPicPr>
          <p:cNvPr id="1165" name="Google Shape;1165;p9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66" name="Google Shape;116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67" name="Google Shape;1167;p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68" name="Google Shape;1168;p98"/>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169" name="Google Shape;1169;p98"/>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170" name="Google Shape;1170;p98"/>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171" name="Google Shape;1171;p98"/>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72" name="Shape 1172"/>
        <p:cNvGrpSpPr/>
        <p:nvPr/>
      </p:nvGrpSpPr>
      <p:grpSpPr>
        <a:xfrm>
          <a:off x="0" y="0"/>
          <a:ext cx="0" cy="0"/>
          <a:chOff x="0" y="0"/>
          <a:chExt cx="0" cy="0"/>
        </a:xfrm>
      </p:grpSpPr>
      <p:sp>
        <p:nvSpPr>
          <p:cNvPr id="1173" name="Google Shape;1173;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74" name="Google Shape;1174;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175" name="Google Shape;1175;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6" name="Google Shape;1176;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7" name="Google Shape;1177;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8" name="Google Shape;1178;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79" name="Google Shape;1179;p9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180" name="Shape 1180"/>
        <p:cNvGrpSpPr/>
        <p:nvPr/>
      </p:nvGrpSpPr>
      <p:grpSpPr>
        <a:xfrm>
          <a:off x="0" y="0"/>
          <a:ext cx="0" cy="0"/>
          <a:chOff x="0" y="0"/>
          <a:chExt cx="0" cy="0"/>
        </a:xfrm>
      </p:grpSpPr>
      <p:pic>
        <p:nvPicPr>
          <p:cNvPr id="1181" name="Google Shape;1181;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2" name="Google Shape;1182;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3" name="Google Shape;1183;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184" name="Google Shape;1184;p100"/>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185" name="Shape 1185"/>
        <p:cNvGrpSpPr/>
        <p:nvPr/>
      </p:nvGrpSpPr>
      <p:grpSpPr>
        <a:xfrm>
          <a:off x="0" y="0"/>
          <a:ext cx="0" cy="0"/>
          <a:chOff x="0" y="0"/>
          <a:chExt cx="0" cy="0"/>
        </a:xfrm>
      </p:grpSpPr>
      <p:pic>
        <p:nvPicPr>
          <p:cNvPr id="1186" name="Google Shape;1186;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7" name="Google Shape;1187;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8" name="Google Shape;1188;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89" name="Google Shape;1189;p101"/>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190" name="Google Shape;1190;p101"/>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85" Type="http://schemas.openxmlformats.org/officeDocument/2006/relationships/theme" Target="../theme/theme2.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24.xml"/><Relationship Id="rId84" Type="http://schemas.openxmlformats.org/officeDocument/2006/relationships/theme" Target="../theme/theme1.xml"/><Relationship Id="rId83" Type="http://schemas.openxmlformats.org/officeDocument/2006/relationships/slideLayout" Target="../slideLayouts/slideLayout167.xml"/><Relationship Id="rId42" Type="http://schemas.openxmlformats.org/officeDocument/2006/relationships/slideLayout" Target="../slideLayouts/slideLayout126.xml"/><Relationship Id="rId41" Type="http://schemas.openxmlformats.org/officeDocument/2006/relationships/slideLayout" Target="../slideLayouts/slideLayout125.xml"/><Relationship Id="rId44" Type="http://schemas.openxmlformats.org/officeDocument/2006/relationships/slideLayout" Target="../slideLayouts/slideLayout128.xml"/><Relationship Id="rId43" Type="http://schemas.openxmlformats.org/officeDocument/2006/relationships/slideLayout" Target="../slideLayouts/slideLayout127.xml"/><Relationship Id="rId46" Type="http://schemas.openxmlformats.org/officeDocument/2006/relationships/slideLayout" Target="../slideLayouts/slideLayout130.xml"/><Relationship Id="rId45" Type="http://schemas.openxmlformats.org/officeDocument/2006/relationships/slideLayout" Target="../slideLayouts/slideLayout129.xml"/><Relationship Id="rId80" Type="http://schemas.openxmlformats.org/officeDocument/2006/relationships/slideLayout" Target="../slideLayouts/slideLayout164.xml"/><Relationship Id="rId82" Type="http://schemas.openxmlformats.org/officeDocument/2006/relationships/slideLayout" Target="../slideLayouts/slideLayout166.xml"/><Relationship Id="rId81" Type="http://schemas.openxmlformats.org/officeDocument/2006/relationships/slideLayout" Target="../slideLayouts/slideLayout165.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48" Type="http://schemas.openxmlformats.org/officeDocument/2006/relationships/slideLayout" Target="../slideLayouts/slideLayout132.xml"/><Relationship Id="rId47" Type="http://schemas.openxmlformats.org/officeDocument/2006/relationships/slideLayout" Target="../slideLayouts/slideLayout131.xml"/><Relationship Id="rId49" Type="http://schemas.openxmlformats.org/officeDocument/2006/relationships/slideLayout" Target="../slideLayouts/slideLayout13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73" Type="http://schemas.openxmlformats.org/officeDocument/2006/relationships/slideLayout" Target="../slideLayouts/slideLayout157.xml"/><Relationship Id="rId72" Type="http://schemas.openxmlformats.org/officeDocument/2006/relationships/slideLayout" Target="../slideLayouts/slideLayout156.xml"/><Relationship Id="rId31" Type="http://schemas.openxmlformats.org/officeDocument/2006/relationships/slideLayout" Target="../slideLayouts/slideLayout115.xml"/><Relationship Id="rId75" Type="http://schemas.openxmlformats.org/officeDocument/2006/relationships/slideLayout" Target="../slideLayouts/slideLayout159.xml"/><Relationship Id="rId30" Type="http://schemas.openxmlformats.org/officeDocument/2006/relationships/slideLayout" Target="../slideLayouts/slideLayout114.xml"/><Relationship Id="rId74" Type="http://schemas.openxmlformats.org/officeDocument/2006/relationships/slideLayout" Target="../slideLayouts/slideLayout158.xml"/><Relationship Id="rId33" Type="http://schemas.openxmlformats.org/officeDocument/2006/relationships/slideLayout" Target="../slideLayouts/slideLayout117.xml"/><Relationship Id="rId77" Type="http://schemas.openxmlformats.org/officeDocument/2006/relationships/slideLayout" Target="../slideLayouts/slideLayout161.xml"/><Relationship Id="rId32" Type="http://schemas.openxmlformats.org/officeDocument/2006/relationships/slideLayout" Target="../slideLayouts/slideLayout116.xml"/><Relationship Id="rId76" Type="http://schemas.openxmlformats.org/officeDocument/2006/relationships/slideLayout" Target="../slideLayouts/slideLayout160.xml"/><Relationship Id="rId35" Type="http://schemas.openxmlformats.org/officeDocument/2006/relationships/slideLayout" Target="../slideLayouts/slideLayout119.xml"/><Relationship Id="rId79" Type="http://schemas.openxmlformats.org/officeDocument/2006/relationships/slideLayout" Target="../slideLayouts/slideLayout163.xml"/><Relationship Id="rId34" Type="http://schemas.openxmlformats.org/officeDocument/2006/relationships/slideLayout" Target="../slideLayouts/slideLayout118.xml"/><Relationship Id="rId78" Type="http://schemas.openxmlformats.org/officeDocument/2006/relationships/slideLayout" Target="../slideLayouts/slideLayout162.xml"/><Relationship Id="rId71" Type="http://schemas.openxmlformats.org/officeDocument/2006/relationships/slideLayout" Target="../slideLayouts/slideLayout155.xml"/><Relationship Id="rId70" Type="http://schemas.openxmlformats.org/officeDocument/2006/relationships/slideLayout" Target="../slideLayouts/slideLayout154.xml"/><Relationship Id="rId37" Type="http://schemas.openxmlformats.org/officeDocument/2006/relationships/slideLayout" Target="../slideLayouts/slideLayout121.xml"/><Relationship Id="rId36" Type="http://schemas.openxmlformats.org/officeDocument/2006/relationships/slideLayout" Target="../slideLayouts/slideLayout120.xml"/><Relationship Id="rId39" Type="http://schemas.openxmlformats.org/officeDocument/2006/relationships/slideLayout" Target="../slideLayouts/slideLayout123.xml"/><Relationship Id="rId38" Type="http://schemas.openxmlformats.org/officeDocument/2006/relationships/slideLayout" Target="../slideLayouts/slideLayout122.xml"/><Relationship Id="rId62" Type="http://schemas.openxmlformats.org/officeDocument/2006/relationships/slideLayout" Target="../slideLayouts/slideLayout146.xml"/><Relationship Id="rId61" Type="http://schemas.openxmlformats.org/officeDocument/2006/relationships/slideLayout" Target="../slideLayouts/slideLayout145.xml"/><Relationship Id="rId20" Type="http://schemas.openxmlformats.org/officeDocument/2006/relationships/slideLayout" Target="../slideLayouts/slideLayout104.xml"/><Relationship Id="rId64" Type="http://schemas.openxmlformats.org/officeDocument/2006/relationships/slideLayout" Target="../slideLayouts/slideLayout148.xml"/><Relationship Id="rId63" Type="http://schemas.openxmlformats.org/officeDocument/2006/relationships/slideLayout" Target="../slideLayouts/slideLayout147.xml"/><Relationship Id="rId22" Type="http://schemas.openxmlformats.org/officeDocument/2006/relationships/slideLayout" Target="../slideLayouts/slideLayout106.xml"/><Relationship Id="rId66" Type="http://schemas.openxmlformats.org/officeDocument/2006/relationships/slideLayout" Target="../slideLayouts/slideLayout150.xml"/><Relationship Id="rId21" Type="http://schemas.openxmlformats.org/officeDocument/2006/relationships/slideLayout" Target="../slideLayouts/slideLayout105.xml"/><Relationship Id="rId65" Type="http://schemas.openxmlformats.org/officeDocument/2006/relationships/slideLayout" Target="../slideLayouts/slideLayout149.xml"/><Relationship Id="rId24" Type="http://schemas.openxmlformats.org/officeDocument/2006/relationships/slideLayout" Target="../slideLayouts/slideLayout108.xml"/><Relationship Id="rId68" Type="http://schemas.openxmlformats.org/officeDocument/2006/relationships/slideLayout" Target="../slideLayouts/slideLayout152.xml"/><Relationship Id="rId23" Type="http://schemas.openxmlformats.org/officeDocument/2006/relationships/slideLayout" Target="../slideLayouts/slideLayout107.xml"/><Relationship Id="rId67" Type="http://schemas.openxmlformats.org/officeDocument/2006/relationships/slideLayout" Target="../slideLayouts/slideLayout151.xml"/><Relationship Id="rId60" Type="http://schemas.openxmlformats.org/officeDocument/2006/relationships/slideLayout" Target="../slideLayouts/slideLayout144.xml"/><Relationship Id="rId26" Type="http://schemas.openxmlformats.org/officeDocument/2006/relationships/slideLayout" Target="../slideLayouts/slideLayout110.xml"/><Relationship Id="rId25" Type="http://schemas.openxmlformats.org/officeDocument/2006/relationships/slideLayout" Target="../slideLayouts/slideLayout109.xml"/><Relationship Id="rId69" Type="http://schemas.openxmlformats.org/officeDocument/2006/relationships/slideLayout" Target="../slideLayouts/slideLayout153.xml"/><Relationship Id="rId28" Type="http://schemas.openxmlformats.org/officeDocument/2006/relationships/slideLayout" Target="../slideLayouts/slideLayout112.xml"/><Relationship Id="rId27" Type="http://schemas.openxmlformats.org/officeDocument/2006/relationships/slideLayout" Target="../slideLayouts/slideLayout111.xml"/><Relationship Id="rId29" Type="http://schemas.openxmlformats.org/officeDocument/2006/relationships/slideLayout" Target="../slideLayouts/slideLayout113.xml"/><Relationship Id="rId51" Type="http://schemas.openxmlformats.org/officeDocument/2006/relationships/slideLayout" Target="../slideLayouts/slideLayout135.xml"/><Relationship Id="rId50" Type="http://schemas.openxmlformats.org/officeDocument/2006/relationships/slideLayout" Target="../slideLayouts/slideLayout134.xml"/><Relationship Id="rId53" Type="http://schemas.openxmlformats.org/officeDocument/2006/relationships/slideLayout" Target="../slideLayouts/slideLayout137.xml"/><Relationship Id="rId52" Type="http://schemas.openxmlformats.org/officeDocument/2006/relationships/slideLayout" Target="../slideLayouts/slideLayout136.xml"/><Relationship Id="rId11" Type="http://schemas.openxmlformats.org/officeDocument/2006/relationships/slideLayout" Target="../slideLayouts/slideLayout95.xml"/><Relationship Id="rId55" Type="http://schemas.openxmlformats.org/officeDocument/2006/relationships/slideLayout" Target="../slideLayouts/slideLayout139.xml"/><Relationship Id="rId10" Type="http://schemas.openxmlformats.org/officeDocument/2006/relationships/slideLayout" Target="../slideLayouts/slideLayout94.xml"/><Relationship Id="rId54" Type="http://schemas.openxmlformats.org/officeDocument/2006/relationships/slideLayout" Target="../slideLayouts/slideLayout138.xml"/><Relationship Id="rId13" Type="http://schemas.openxmlformats.org/officeDocument/2006/relationships/slideLayout" Target="../slideLayouts/slideLayout97.xml"/><Relationship Id="rId57" Type="http://schemas.openxmlformats.org/officeDocument/2006/relationships/slideLayout" Target="../slideLayouts/slideLayout141.xml"/><Relationship Id="rId12" Type="http://schemas.openxmlformats.org/officeDocument/2006/relationships/slideLayout" Target="../slideLayouts/slideLayout96.xml"/><Relationship Id="rId56" Type="http://schemas.openxmlformats.org/officeDocument/2006/relationships/slideLayout" Target="../slideLayouts/slideLayout140.xml"/><Relationship Id="rId15" Type="http://schemas.openxmlformats.org/officeDocument/2006/relationships/slideLayout" Target="../slideLayouts/slideLayout99.xml"/><Relationship Id="rId59" Type="http://schemas.openxmlformats.org/officeDocument/2006/relationships/slideLayout" Target="../slideLayouts/slideLayout143.xml"/><Relationship Id="rId14" Type="http://schemas.openxmlformats.org/officeDocument/2006/relationships/slideLayout" Target="../slideLayouts/slideLayout98.xml"/><Relationship Id="rId58" Type="http://schemas.openxmlformats.org/officeDocument/2006/relationships/slideLayout" Target="../slideLayouts/slideLayout142.xml"/><Relationship Id="rId17" Type="http://schemas.openxmlformats.org/officeDocument/2006/relationships/slideLayout" Target="../slideLayouts/slideLayout101.xml"/><Relationship Id="rId16" Type="http://schemas.openxmlformats.org/officeDocument/2006/relationships/slideLayout" Target="../slideLayouts/slideLayout100.xml"/><Relationship Id="rId19" Type="http://schemas.openxmlformats.org/officeDocument/2006/relationships/slideLayout" Target="../slideLayouts/slideLayout103.xml"/><Relationship Id="rId18"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62" name="Shape 1062"/>
        <p:cNvGrpSpPr/>
        <p:nvPr/>
      </p:nvGrpSpPr>
      <p:grpSpPr>
        <a:xfrm>
          <a:off x="0" y="0"/>
          <a:ext cx="0" cy="0"/>
          <a:chOff x="0" y="0"/>
          <a:chExt cx="0" cy="0"/>
        </a:xfrm>
      </p:grpSpPr>
      <p:sp>
        <p:nvSpPr>
          <p:cNvPr id="1063" name="Google Shape;1063;p8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66" r:id="rId35"/>
    <p:sldLayoutId id="2147483767" r:id="rId36"/>
    <p:sldLayoutId id="2147483768" r:id="rId37"/>
    <p:sldLayoutId id="2147483769" r:id="rId38"/>
    <p:sldLayoutId id="2147483770" r:id="rId39"/>
    <p:sldLayoutId id="2147483771" r:id="rId40"/>
    <p:sldLayoutId id="2147483772" r:id="rId41"/>
    <p:sldLayoutId id="2147483773" r:id="rId42"/>
    <p:sldLayoutId id="2147483774" r:id="rId43"/>
    <p:sldLayoutId id="2147483775" r:id="rId44"/>
    <p:sldLayoutId id="2147483776" r:id="rId45"/>
    <p:sldLayoutId id="2147483777" r:id="rId46"/>
    <p:sldLayoutId id="2147483778" r:id="rId47"/>
    <p:sldLayoutId id="2147483779" r:id="rId48"/>
    <p:sldLayoutId id="2147483780" r:id="rId49"/>
    <p:sldLayoutId id="2147483781" r:id="rId50"/>
    <p:sldLayoutId id="2147483782" r:id="rId51"/>
    <p:sldLayoutId id="2147483783" r:id="rId52"/>
    <p:sldLayoutId id="2147483784" r:id="rId53"/>
    <p:sldLayoutId id="2147483785" r:id="rId54"/>
    <p:sldLayoutId id="2147483786" r:id="rId55"/>
    <p:sldLayoutId id="2147483787" r:id="rId56"/>
    <p:sldLayoutId id="2147483788" r:id="rId57"/>
    <p:sldLayoutId id="2147483789" r:id="rId58"/>
    <p:sldLayoutId id="2147483790" r:id="rId59"/>
    <p:sldLayoutId id="2147483791" r:id="rId60"/>
    <p:sldLayoutId id="2147483792" r:id="rId61"/>
    <p:sldLayoutId id="2147483793" r:id="rId62"/>
    <p:sldLayoutId id="2147483794" r:id="rId63"/>
    <p:sldLayoutId id="2147483795" r:id="rId64"/>
    <p:sldLayoutId id="2147483796" r:id="rId65"/>
    <p:sldLayoutId id="2147483797" r:id="rId66"/>
    <p:sldLayoutId id="2147483798" r:id="rId67"/>
    <p:sldLayoutId id="2147483799" r:id="rId68"/>
    <p:sldLayoutId id="2147483800" r:id="rId69"/>
    <p:sldLayoutId id="2147483801" r:id="rId70"/>
    <p:sldLayoutId id="2147483802" r:id="rId71"/>
    <p:sldLayoutId id="2147483803" r:id="rId72"/>
    <p:sldLayoutId id="2147483804" r:id="rId73"/>
    <p:sldLayoutId id="2147483805" r:id="rId74"/>
    <p:sldLayoutId id="2147483806" r:id="rId75"/>
    <p:sldLayoutId id="2147483807" r:id="rId76"/>
    <p:sldLayoutId id="2147483808" r:id="rId77"/>
    <p:sldLayoutId id="2147483809" r:id="rId78"/>
    <p:sldLayoutId id="2147483810" r:id="rId79"/>
    <p:sldLayoutId id="2147483811" r:id="rId80"/>
    <p:sldLayoutId id="2147483812" r:id="rId81"/>
    <p:sldLayoutId id="2147483813" r:id="rId82"/>
    <p:sldLayoutId id="2147483814" r:id="rId8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0.xml"/><Relationship Id="rId3" Type="http://schemas.openxmlformats.org/officeDocument/2006/relationships/image" Target="../media/image2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4.xml"/><Relationship Id="rId3" Type="http://schemas.openxmlformats.org/officeDocument/2006/relationships/image" Target="../media/image1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6.xml"/><Relationship Id="rId3" Type="http://schemas.openxmlformats.org/officeDocument/2006/relationships/image" Target="../media/image2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4.xml"/><Relationship Id="rId3" Type="http://schemas.openxmlformats.org/officeDocument/2006/relationships/image" Target="../media/image20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6.xml"/><Relationship Id="rId3" Type="http://schemas.openxmlformats.org/officeDocument/2006/relationships/image" Target="../media/image1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3.xml"/><Relationship Id="rId3" Type="http://schemas.openxmlformats.org/officeDocument/2006/relationships/image" Target="../media/image1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4.xml"/><Relationship Id="rId3" Type="http://schemas.openxmlformats.org/officeDocument/2006/relationships/hyperlink" Target="https://www.sec.gov/spotlight/cybersecurity-enforcement-actions" TargetMode="External"/><Relationship Id="rId4" Type="http://schemas.openxmlformats.org/officeDocument/2006/relationships/image" Target="../media/image2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7.xml"/><Relationship Id="rId3" Type="http://schemas.openxmlformats.org/officeDocument/2006/relationships/image" Target="../media/image21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8.xml"/><Relationship Id="rId3" Type="http://schemas.openxmlformats.org/officeDocument/2006/relationships/image" Target="../media/image2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9.xml"/><Relationship Id="rId3" Type="http://schemas.openxmlformats.org/officeDocument/2006/relationships/image" Target="../media/image1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1.xml"/><Relationship Id="rId3" Type="http://schemas.openxmlformats.org/officeDocument/2006/relationships/image" Target="../media/image1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2.xml"/><Relationship Id="rId3" Type="http://schemas.openxmlformats.org/officeDocument/2006/relationships/image" Target="../media/image1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3.xml"/><Relationship Id="rId3" Type="http://schemas.openxmlformats.org/officeDocument/2006/relationships/image" Target="../media/image1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5.xml"/><Relationship Id="rId3" Type="http://schemas.openxmlformats.org/officeDocument/2006/relationships/image" Target="../media/image235.png"/><Relationship Id="rId4" Type="http://schemas.openxmlformats.org/officeDocument/2006/relationships/hyperlink" Target="https://www.nist.gov/" TargetMode="External"/><Relationship Id="rId5"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6.xml"/><Relationship Id="rId3" Type="http://schemas.openxmlformats.org/officeDocument/2006/relationships/image" Target="../media/image194.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9.xml"/><Relationship Id="rId3" Type="http://schemas.openxmlformats.org/officeDocument/2006/relationships/hyperlink" Target="https://www.nist.gov/system/files/alternative-view-framework-core-021214.pdf" TargetMode="External"/><Relationship Id="rId4" Type="http://schemas.openxmlformats.org/officeDocument/2006/relationships/image" Target="../media/image1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0.xml"/><Relationship Id="rId3" Type="http://schemas.openxmlformats.org/officeDocument/2006/relationships/hyperlink" Target="https://www.nist.gov/system/files/documents/cyberframework/cybersecurity-framework-021214.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2.xml"/><Relationship Id="rId3" Type="http://schemas.openxmlformats.org/officeDocument/2006/relationships/image" Target="../media/image2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7.xml"/><Relationship Id="rId3" Type="http://schemas.openxmlformats.org/officeDocument/2006/relationships/hyperlink" Target="http://www.youtube.com/watch?v=5ZDLqbCjads" TargetMode="External"/><Relationship Id="rId4" Type="http://schemas.openxmlformats.org/officeDocument/2006/relationships/image" Target="../media/image19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9.xml"/><Relationship Id="rId3" Type="http://schemas.openxmlformats.org/officeDocument/2006/relationships/image" Target="../media/image2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xml"/><Relationship Id="rId3" Type="http://schemas.openxmlformats.org/officeDocument/2006/relationships/image" Target="../media/image23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0.xml"/><Relationship Id="rId3" Type="http://schemas.openxmlformats.org/officeDocument/2006/relationships/image" Target="../media/image20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1.xml"/><Relationship Id="rId3" Type="http://schemas.openxmlformats.org/officeDocument/2006/relationships/image" Target="../media/image19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3.xml"/><Relationship Id="rId3" Type="http://schemas.openxmlformats.org/officeDocument/2006/relationships/image" Target="../media/image2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1.xml"/><Relationship Id="rId3" Type="http://schemas.openxmlformats.org/officeDocument/2006/relationships/hyperlink" Target="https://defaultreasoning.co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2.xml"/><Relationship Id="rId3" Type="http://schemas.openxmlformats.org/officeDocument/2006/relationships/image" Target="../media/image20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170"/>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Governance and Compliance </a:t>
            </a:r>
            <a:endParaRPr/>
          </a:p>
        </p:txBody>
      </p:sp>
      <p:sp>
        <p:nvSpPr>
          <p:cNvPr id="2142" name="Google Shape;2142;p170"/>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GRC Day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pic>
        <p:nvPicPr>
          <p:cNvPr id="2232" name="Google Shape;2232;p179"/>
          <p:cNvPicPr preferRelativeResize="0"/>
          <p:nvPr/>
        </p:nvPicPr>
        <p:blipFill rotWithShape="1">
          <a:blip r:embed="rId3">
            <a:alphaModFix/>
          </a:blip>
          <a:srcRect b="3209" l="0" r="6419" t="3209"/>
          <a:stretch/>
        </p:blipFill>
        <p:spPr>
          <a:xfrm>
            <a:off x="0" y="0"/>
            <a:ext cx="9144000" cy="5143503"/>
          </a:xfrm>
          <a:prstGeom prst="rect">
            <a:avLst/>
          </a:prstGeom>
          <a:noFill/>
          <a:ln>
            <a:noFill/>
          </a:ln>
        </p:spPr>
      </p:pic>
      <p:sp>
        <p:nvSpPr>
          <p:cNvPr id="2233" name="Google Shape;2233;p179"/>
          <p:cNvSpPr/>
          <p:nvPr/>
        </p:nvSpPr>
        <p:spPr>
          <a:xfrm>
            <a:off x="624875" y="692550"/>
            <a:ext cx="3240600" cy="3253200"/>
          </a:xfrm>
          <a:prstGeom prst="ellipse">
            <a:avLst/>
          </a:prstGeom>
          <a:solidFill>
            <a:srgbClr val="9FECEB">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35" name="Google Shape;2235;p179"/>
          <p:cNvSpPr txBox="1"/>
          <p:nvPr>
            <p:ph type="title"/>
          </p:nvPr>
        </p:nvSpPr>
        <p:spPr>
          <a:xfrm>
            <a:off x="601925" y="1418075"/>
            <a:ext cx="3286500" cy="1626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900">
                <a:latin typeface="Roboto"/>
                <a:ea typeface="Roboto"/>
                <a:cs typeface="Roboto"/>
                <a:sym typeface="Roboto"/>
              </a:rPr>
              <a:t>We began this week</a:t>
            </a:r>
            <a:br>
              <a:rPr lang="en" sz="1900">
                <a:latin typeface="Roboto"/>
                <a:ea typeface="Roboto"/>
                <a:cs typeface="Roboto"/>
                <a:sym typeface="Roboto"/>
              </a:rPr>
            </a:br>
            <a:r>
              <a:rPr lang="en" sz="1900">
                <a:latin typeface="Roboto"/>
                <a:ea typeface="Roboto"/>
                <a:cs typeface="Roboto"/>
                <a:sym typeface="Roboto"/>
              </a:rPr>
              <a:t>by developing a</a:t>
            </a:r>
            <a:br>
              <a:rPr lang="en" sz="1900">
                <a:latin typeface="Roboto"/>
                <a:ea typeface="Roboto"/>
                <a:cs typeface="Roboto"/>
                <a:sym typeface="Roboto"/>
              </a:rPr>
            </a:br>
            <a:r>
              <a:rPr lang="en" sz="1900">
                <a:latin typeface="Roboto"/>
                <a:ea typeface="Roboto"/>
                <a:cs typeface="Roboto"/>
                <a:sym typeface="Roboto"/>
              </a:rPr>
              <a:t>training plan to improve GeldCorp’s security</a:t>
            </a:r>
            <a:br>
              <a:rPr lang="en" sz="1900">
                <a:latin typeface="Roboto"/>
                <a:ea typeface="Roboto"/>
                <a:cs typeface="Roboto"/>
                <a:sym typeface="Roboto"/>
              </a:rPr>
            </a:br>
            <a:r>
              <a:rPr lang="en" sz="1900">
                <a:latin typeface="Roboto"/>
                <a:ea typeface="Roboto"/>
                <a:cs typeface="Roboto"/>
                <a:sym typeface="Roboto"/>
              </a:rPr>
              <a:t>culture by changing employee behavior.</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Policy and Framework</a:t>
            </a:r>
            <a:endParaRPr/>
          </a:p>
        </p:txBody>
      </p:sp>
      <p:sp>
        <p:nvSpPr>
          <p:cNvPr id="2241" name="Google Shape;2241;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developed training plans by setting goals and determining the steps necessary to achieve them.</a:t>
            </a:r>
            <a:endParaRPr/>
          </a:p>
        </p:txBody>
      </p:sp>
      <p:sp>
        <p:nvSpPr>
          <p:cNvPr id="2242" name="Google Shape;2242;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3" name="Google Shape;2243;p1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4" name="Google Shape;2244;p180"/>
          <p:cNvSpPr txBox="1"/>
          <p:nvPr/>
        </p:nvSpPr>
        <p:spPr>
          <a:xfrm>
            <a:off x="460800" y="1457325"/>
            <a:ext cx="2660700" cy="1616400"/>
          </a:xfrm>
          <a:prstGeom prst="rect">
            <a:avLst/>
          </a:prstGeom>
          <a:solidFill>
            <a:srgbClr val="00D6CB"/>
          </a:solidFill>
          <a:ln>
            <a:noFill/>
          </a:ln>
        </p:spPr>
        <p:txBody>
          <a:bodyPr anchorCtr="0" anchor="t" bIns="0" lIns="182875" spcFirstLastPara="1" rIns="182875" wrap="square" tIns="182875">
            <a:noAutofit/>
          </a:bodyPr>
          <a:lstStyle/>
          <a:p>
            <a:pPr indent="0" lvl="0" marL="0" rtl="0" algn="l">
              <a:lnSpc>
                <a:spcPct val="115000"/>
              </a:lnSpc>
              <a:spcBef>
                <a:spcPts val="0"/>
              </a:spcBef>
              <a:spcAft>
                <a:spcPts val="0"/>
              </a:spcAft>
              <a:buClr>
                <a:srgbClr val="000000"/>
              </a:buClr>
              <a:buSzPts val="1100"/>
              <a:buFont typeface="Arial"/>
              <a:buNone/>
            </a:pPr>
            <a:r>
              <a:rPr lang="en">
                <a:latin typeface="Roboto Medium"/>
                <a:ea typeface="Roboto Medium"/>
                <a:cs typeface="Roboto Medium"/>
                <a:sym typeface="Roboto Medium"/>
              </a:rPr>
              <a:t>The training plan prescribed a specific rule that employees should follow. </a:t>
            </a:r>
            <a:endParaRPr>
              <a:latin typeface="Roboto Medium"/>
              <a:ea typeface="Roboto Medium"/>
              <a:cs typeface="Roboto Medium"/>
              <a:sym typeface="Roboto Medium"/>
            </a:endParaRPr>
          </a:p>
        </p:txBody>
      </p:sp>
      <p:sp>
        <p:nvSpPr>
          <p:cNvPr id="2245" name="Google Shape;2245;p180"/>
          <p:cNvSpPr txBox="1"/>
          <p:nvPr/>
        </p:nvSpPr>
        <p:spPr>
          <a:xfrm>
            <a:off x="3297750" y="1457325"/>
            <a:ext cx="2660700" cy="1616400"/>
          </a:xfrm>
          <a:prstGeom prst="rect">
            <a:avLst/>
          </a:prstGeom>
          <a:solidFill>
            <a:srgbClr val="1475D4"/>
          </a:solidFill>
          <a:ln>
            <a:noFill/>
          </a:ln>
        </p:spPr>
        <p:txBody>
          <a:bodyPr anchorCtr="0" anchor="t" bIns="0" lIns="182875" spcFirstLastPara="1" rIns="91425" wrap="square" tIns="182875">
            <a:noAutofit/>
          </a:bodyPr>
          <a:lstStyle/>
          <a:p>
            <a:pPr indent="0" lvl="0" marL="0" rtl="0" algn="l">
              <a:lnSpc>
                <a:spcPct val="115000"/>
              </a:lnSpc>
              <a:spcBef>
                <a:spcPts val="0"/>
              </a:spcBef>
              <a:spcAft>
                <a:spcPts val="0"/>
              </a:spcAft>
              <a:buClr>
                <a:srgbClr val="000000"/>
              </a:buClr>
              <a:buSzPts val="1100"/>
              <a:buFont typeface="Arial"/>
              <a:buNone/>
            </a:pPr>
            <a:r>
              <a:rPr lang="en">
                <a:solidFill>
                  <a:schemeClr val="lt1"/>
                </a:solidFill>
                <a:latin typeface="Roboto Medium"/>
                <a:ea typeface="Roboto Medium"/>
                <a:cs typeface="Roboto Medium"/>
                <a:sym typeface="Roboto Medium"/>
              </a:rPr>
              <a:t>This rule is an example of </a:t>
            </a:r>
            <a:br>
              <a:rPr lang="en">
                <a:solidFill>
                  <a:schemeClr val="lt1"/>
                </a:solidFill>
                <a:latin typeface="Roboto Medium"/>
                <a:ea typeface="Roboto Medium"/>
                <a:cs typeface="Roboto Medium"/>
                <a:sym typeface="Roboto Medium"/>
              </a:rPr>
            </a:br>
            <a:r>
              <a:rPr lang="en">
                <a:solidFill>
                  <a:schemeClr val="lt1"/>
                </a:solidFill>
                <a:latin typeface="Roboto Medium"/>
                <a:ea typeface="Roboto Medium"/>
                <a:cs typeface="Roboto Medium"/>
                <a:sym typeface="Roboto Medium"/>
              </a:rPr>
              <a:t>a policy—a course or </a:t>
            </a:r>
            <a:br>
              <a:rPr lang="en">
                <a:solidFill>
                  <a:schemeClr val="lt1"/>
                </a:solidFill>
                <a:latin typeface="Roboto Medium"/>
                <a:ea typeface="Roboto Medium"/>
                <a:cs typeface="Roboto Medium"/>
                <a:sym typeface="Roboto Medium"/>
              </a:rPr>
            </a:br>
            <a:r>
              <a:rPr lang="en">
                <a:solidFill>
                  <a:schemeClr val="lt1"/>
                </a:solidFill>
                <a:latin typeface="Roboto Medium"/>
                <a:ea typeface="Roboto Medium"/>
                <a:cs typeface="Roboto Medium"/>
                <a:sym typeface="Roboto Medium"/>
              </a:rPr>
              <a:t>principle of action proposed by a business. </a:t>
            </a:r>
            <a:endParaRPr>
              <a:solidFill>
                <a:schemeClr val="lt1"/>
              </a:solidFill>
              <a:latin typeface="Roboto Medium"/>
              <a:ea typeface="Roboto Medium"/>
              <a:cs typeface="Roboto Medium"/>
              <a:sym typeface="Roboto Medium"/>
            </a:endParaRPr>
          </a:p>
        </p:txBody>
      </p:sp>
      <p:sp>
        <p:nvSpPr>
          <p:cNvPr id="2246" name="Google Shape;2246;p180"/>
          <p:cNvSpPr txBox="1"/>
          <p:nvPr/>
        </p:nvSpPr>
        <p:spPr>
          <a:xfrm>
            <a:off x="6144025" y="1457325"/>
            <a:ext cx="2724600" cy="1616400"/>
          </a:xfrm>
          <a:prstGeom prst="rect">
            <a:avLst/>
          </a:prstGeom>
          <a:solidFill>
            <a:srgbClr val="043461"/>
          </a:solidFill>
          <a:ln>
            <a:noFill/>
          </a:ln>
        </p:spPr>
        <p:txBody>
          <a:bodyPr anchorCtr="0" anchor="t" bIns="0"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lt1"/>
                </a:solidFill>
                <a:latin typeface="Roboto Medium"/>
                <a:ea typeface="Roboto Medium"/>
                <a:cs typeface="Roboto Medium"/>
                <a:sym typeface="Roboto Medium"/>
              </a:rPr>
              <a:t>The goal of defining and implementing a new download policy was to reduce employee click- through rate to less than 5%.</a:t>
            </a:r>
            <a:endParaRPr>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Clr>
                <a:srgbClr val="000000"/>
              </a:buClr>
              <a:buSzPts val="1100"/>
              <a:buFont typeface="Arial"/>
              <a:buNone/>
            </a:pPr>
            <a:r>
              <a:t/>
            </a:r>
            <a:endParaRPr>
              <a:solidFill>
                <a:schemeClr val="lt1"/>
              </a:solidFill>
              <a:latin typeface="Roboto Medium"/>
              <a:ea typeface="Roboto Medium"/>
              <a:cs typeface="Roboto Medium"/>
              <a:sym typeface="Roboto Medium"/>
            </a:endParaRPr>
          </a:p>
        </p:txBody>
      </p:sp>
      <p:sp>
        <p:nvSpPr>
          <p:cNvPr id="2247" name="Google Shape;2247;p180"/>
          <p:cNvSpPr/>
          <p:nvPr/>
        </p:nvSpPr>
        <p:spPr>
          <a:xfrm flipH="1">
            <a:off x="460800" y="3236938"/>
            <a:ext cx="2660700" cy="1492500"/>
          </a:xfrm>
          <a:prstGeom prst="round2DiagRect">
            <a:avLst>
              <a:gd fmla="val 12999"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Roboto"/>
                <a:ea typeface="Roboto"/>
                <a:cs typeface="Roboto"/>
                <a:sym typeface="Roboto"/>
              </a:rPr>
              <a:t>For e</a:t>
            </a:r>
            <a:r>
              <a:rPr b="1" lang="en" sz="1500">
                <a:solidFill>
                  <a:srgbClr val="000000"/>
                </a:solidFill>
                <a:latin typeface="Roboto"/>
                <a:ea typeface="Roboto"/>
                <a:cs typeface="Roboto"/>
                <a:sym typeface="Roboto"/>
              </a:rPr>
              <a:t>xample,</a:t>
            </a:r>
            <a:r>
              <a:rPr b="1" lang="en" sz="1500">
                <a:solidFill>
                  <a:srgbClr val="000000"/>
                </a:solidFill>
                <a:latin typeface="Roboto"/>
                <a:ea typeface="Roboto"/>
                <a:cs typeface="Roboto"/>
                <a:sym typeface="Roboto"/>
              </a:rPr>
              <a:t> </a:t>
            </a:r>
            <a:endParaRPr b="1" sz="15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“Do not click on links in emails leading outside the corporate intranet.”</a:t>
            </a:r>
            <a:endParaRPr sz="1500">
              <a:solidFill>
                <a:srgbClr val="000000"/>
              </a:solidFill>
              <a:latin typeface="Roboto"/>
              <a:ea typeface="Roboto"/>
              <a:cs typeface="Roboto"/>
              <a:sym typeface="Roboto"/>
            </a:endParaRPr>
          </a:p>
        </p:txBody>
      </p:sp>
      <p:sp>
        <p:nvSpPr>
          <p:cNvPr id="2248" name="Google Shape;2248;p180"/>
          <p:cNvSpPr/>
          <p:nvPr/>
        </p:nvSpPr>
        <p:spPr>
          <a:xfrm flipH="1">
            <a:off x="3296325" y="3236938"/>
            <a:ext cx="2660700" cy="1492500"/>
          </a:xfrm>
          <a:prstGeom prst="round2DiagRect">
            <a:avLst>
              <a:gd fmla="val 12999"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Roboto"/>
                <a:ea typeface="Roboto"/>
                <a:cs typeface="Roboto"/>
                <a:sym typeface="Roboto"/>
              </a:rPr>
              <a:t>In this case,</a:t>
            </a:r>
            <a:endParaRPr b="1" sz="15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the rule specifies a download policy.</a:t>
            </a:r>
            <a:endParaRPr sz="1500">
              <a:solidFill>
                <a:srgbClr val="000000"/>
              </a:solidFill>
              <a:latin typeface="Roboto"/>
              <a:ea typeface="Roboto"/>
              <a:cs typeface="Roboto"/>
              <a:sym typeface="Roboto"/>
            </a:endParaRPr>
          </a:p>
        </p:txBody>
      </p:sp>
      <p:sp>
        <p:nvSpPr>
          <p:cNvPr id="2249" name="Google Shape;2249;p180"/>
          <p:cNvSpPr/>
          <p:nvPr/>
        </p:nvSpPr>
        <p:spPr>
          <a:xfrm flipH="1">
            <a:off x="6153825" y="3236938"/>
            <a:ext cx="2660700" cy="1492500"/>
          </a:xfrm>
          <a:prstGeom prst="round2DiagRect">
            <a:avLst>
              <a:gd fmla="val 12999"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Roboto"/>
                <a:ea typeface="Roboto"/>
                <a:cs typeface="Roboto"/>
                <a:sym typeface="Roboto"/>
              </a:rPr>
              <a:t>In other words,</a:t>
            </a:r>
            <a:endParaRPr b="1" sz="15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the business implemented a policy as a means of achieving a goal.</a:t>
            </a:r>
            <a:endParaRPr sz="1500">
              <a:solidFill>
                <a:srgbClr val="000000"/>
              </a:solidFill>
              <a:latin typeface="Roboto"/>
              <a:ea typeface="Roboto"/>
              <a:cs typeface="Roboto"/>
              <a:sym typeface="Roboto"/>
            </a:endParaRPr>
          </a:p>
        </p:txBody>
      </p:sp>
      <p:sp>
        <p:nvSpPr>
          <p:cNvPr id="2250" name="Google Shape;2250;p180"/>
          <p:cNvSpPr/>
          <p:nvPr/>
        </p:nvSpPr>
        <p:spPr>
          <a:xfrm rot="10800000">
            <a:off x="1660632" y="2998513"/>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80"/>
          <p:cNvSpPr/>
          <p:nvPr/>
        </p:nvSpPr>
        <p:spPr>
          <a:xfrm rot="10800000">
            <a:off x="4502782" y="2998513"/>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80"/>
          <p:cNvSpPr/>
          <p:nvPr/>
        </p:nvSpPr>
        <p:spPr>
          <a:xfrm rot="10800000">
            <a:off x="7375819" y="2998513"/>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ECEB">
            <a:alpha val="91620"/>
          </a:srgbClr>
        </a:solidFill>
      </p:bgPr>
    </p:bg>
    <p:spTree>
      <p:nvGrpSpPr>
        <p:cNvPr id="2256" name="Shape 2256"/>
        <p:cNvGrpSpPr/>
        <p:nvPr/>
      </p:nvGrpSpPr>
      <p:grpSpPr>
        <a:xfrm>
          <a:off x="0" y="0"/>
          <a:ext cx="0" cy="0"/>
          <a:chOff x="0" y="0"/>
          <a:chExt cx="0" cy="0"/>
        </a:xfrm>
      </p:grpSpPr>
      <p:sp>
        <p:nvSpPr>
          <p:cNvPr id="2257" name="Google Shape;2257;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Policy and Framework</a:t>
            </a:r>
            <a:endParaRPr/>
          </a:p>
        </p:txBody>
      </p:sp>
      <p:sp>
        <p:nvSpPr>
          <p:cNvPr id="2258" name="Google Shape;2258;p181"/>
          <p:cNvSpPr txBox="1"/>
          <p:nvPr>
            <p:ph idx="12" type="sldNum"/>
          </p:nvPr>
        </p:nvSpPr>
        <p:spPr>
          <a:xfrm>
            <a:off x="8585825" y="4964525"/>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aphicFrame>
        <p:nvGraphicFramePr>
          <p:cNvPr id="2259" name="Google Shape;2259;p181"/>
          <p:cNvGraphicFramePr/>
          <p:nvPr/>
        </p:nvGraphicFramePr>
        <p:xfrm>
          <a:off x="319300" y="1217350"/>
          <a:ext cx="3000000" cy="3000000"/>
        </p:xfrm>
        <a:graphic>
          <a:graphicData uri="http://schemas.openxmlformats.org/drawingml/2006/table">
            <a:tbl>
              <a:tblPr>
                <a:noFill/>
                <a:tableStyleId>{A642D27F-0F04-448C-A78C-31B8B87156EF}</a:tableStyleId>
              </a:tblPr>
              <a:tblGrid>
                <a:gridCol w="1878825"/>
                <a:gridCol w="2704875"/>
              </a:tblGrid>
              <a:tr h="664975">
                <a:tc>
                  <a:txBody>
                    <a:bodyPr/>
                    <a:lstStyle/>
                    <a:p>
                      <a:pPr indent="0" lvl="0" marL="0" rtl="0" algn="r">
                        <a:spcBef>
                          <a:spcPts val="0"/>
                        </a:spcBef>
                        <a:spcAft>
                          <a:spcPts val="200"/>
                        </a:spcAft>
                        <a:buNone/>
                      </a:pPr>
                      <a:r>
                        <a:rPr lang="en" sz="2200">
                          <a:solidFill>
                            <a:srgbClr val="FFFFFF"/>
                          </a:solidFill>
                          <a:latin typeface="Roboto Medium"/>
                          <a:ea typeface="Roboto Medium"/>
                          <a:cs typeface="Roboto Medium"/>
                          <a:sym typeface="Roboto Medium"/>
                        </a:rPr>
                        <a:t>Policy</a:t>
                      </a:r>
                      <a:endParaRPr sz="2200">
                        <a:solidFill>
                          <a:srgbClr val="FFFFFF"/>
                        </a:solidFill>
                        <a:latin typeface="Roboto Medium"/>
                        <a:ea typeface="Roboto Medium"/>
                        <a:cs typeface="Roboto Medium"/>
                        <a:sym typeface="Roboto Medium"/>
                      </a:endParaRPr>
                    </a:p>
                  </a:txBody>
                  <a:tcPr marT="182875" marB="228600" marR="182875" marL="182875" anchor="ctr">
                    <a:lnL cap="flat" cmpd="sng" w="9525">
                      <a:solidFill>
                        <a:srgbClr val="00D6CB"/>
                      </a:solidFill>
                      <a:prstDash val="solid"/>
                      <a:round/>
                      <a:headEnd len="sm" w="sm" type="none"/>
                      <a:tailEnd len="sm" w="sm" type="none"/>
                    </a:lnL>
                    <a:lnR cap="flat" cmpd="sng" w="9525">
                      <a:solidFill>
                        <a:srgbClr val="00D6CB"/>
                      </a:solidFill>
                      <a:prstDash val="solid"/>
                      <a:round/>
                      <a:headEnd len="sm" w="sm" type="none"/>
                      <a:tailEnd len="sm" w="sm" type="none"/>
                    </a:lnR>
                    <a:lnT cap="flat" cmpd="sng" w="9525">
                      <a:solidFill>
                        <a:srgbClr val="00D6CB"/>
                      </a:solidFill>
                      <a:prstDash val="solid"/>
                      <a:round/>
                      <a:headEnd len="sm" w="sm" type="none"/>
                      <a:tailEnd len="sm" w="sm" type="none"/>
                    </a:lnT>
                    <a:lnB cap="flat" cmpd="sng" w="9525">
                      <a:solidFill>
                        <a:srgbClr val="00D6CB"/>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800">
                          <a:latin typeface="Roboto"/>
                          <a:ea typeface="Roboto"/>
                          <a:cs typeface="Roboto"/>
                          <a:sym typeface="Roboto"/>
                        </a:rPr>
                        <a:t>A rule that defines the </a:t>
                      </a:r>
                      <a:br>
                        <a:rPr lang="en" sz="1800">
                          <a:latin typeface="Roboto"/>
                          <a:ea typeface="Roboto"/>
                          <a:cs typeface="Roboto"/>
                          <a:sym typeface="Roboto"/>
                        </a:rPr>
                      </a:br>
                      <a:r>
                        <a:rPr lang="en" sz="1800">
                          <a:latin typeface="Roboto"/>
                          <a:ea typeface="Roboto"/>
                          <a:cs typeface="Roboto"/>
                          <a:sym typeface="Roboto"/>
                        </a:rPr>
                        <a:t>“right” behavior.</a:t>
                      </a:r>
                      <a:endParaRPr sz="1800">
                        <a:solidFill>
                          <a:srgbClr val="000000"/>
                        </a:solidFill>
                        <a:latin typeface="Roboto"/>
                        <a:ea typeface="Roboto"/>
                        <a:cs typeface="Roboto"/>
                        <a:sym typeface="Roboto"/>
                      </a:endParaRPr>
                    </a:p>
                  </a:txBody>
                  <a:tcPr marT="182875" marB="228600" marR="182875" marL="182875" anchor="ctr">
                    <a:lnL cap="flat" cmpd="sng" w="9525">
                      <a:solidFill>
                        <a:srgbClr val="00D6CB"/>
                      </a:solidFill>
                      <a:prstDash val="solid"/>
                      <a:round/>
                      <a:headEnd len="sm" w="sm" type="none"/>
                      <a:tailEnd len="sm" w="sm" type="none"/>
                    </a:lnL>
                    <a:lnR cap="flat" cmpd="sng" w="9525">
                      <a:solidFill>
                        <a:srgbClr val="00D6CB"/>
                      </a:solidFill>
                      <a:prstDash val="solid"/>
                      <a:round/>
                      <a:headEnd len="sm" w="sm" type="none"/>
                      <a:tailEnd len="sm" w="sm" type="none"/>
                    </a:lnR>
                    <a:lnT cap="flat" cmpd="sng" w="9525">
                      <a:solidFill>
                        <a:srgbClr val="00D6CB"/>
                      </a:solidFill>
                      <a:prstDash val="solid"/>
                      <a:round/>
                      <a:headEnd len="sm" w="sm" type="none"/>
                      <a:tailEnd len="sm" w="sm" type="none"/>
                    </a:lnT>
                    <a:lnB cap="flat" cmpd="sng" w="9525">
                      <a:solidFill>
                        <a:srgbClr val="00D6CB"/>
                      </a:solidFill>
                      <a:prstDash val="solid"/>
                      <a:round/>
                      <a:headEnd len="sm" w="sm" type="none"/>
                      <a:tailEnd len="sm" w="sm" type="none"/>
                    </a:lnB>
                    <a:solidFill>
                      <a:srgbClr val="FFFFFF"/>
                    </a:solidFill>
                  </a:tcPr>
                </a:tc>
              </a:tr>
              <a:tr h="664975">
                <a:tc>
                  <a:txBody>
                    <a:bodyPr/>
                    <a:lstStyle/>
                    <a:p>
                      <a:pPr indent="0" lvl="0" marL="0" rtl="0" algn="r">
                        <a:spcBef>
                          <a:spcPts val="0"/>
                        </a:spcBef>
                        <a:spcAft>
                          <a:spcPts val="200"/>
                        </a:spcAft>
                        <a:buNone/>
                      </a:pPr>
                      <a:r>
                        <a:rPr lang="en" sz="2200">
                          <a:solidFill>
                            <a:srgbClr val="FFFFFF"/>
                          </a:solidFill>
                          <a:latin typeface="Roboto Medium"/>
                          <a:ea typeface="Roboto Medium"/>
                          <a:cs typeface="Roboto Medium"/>
                          <a:sym typeface="Roboto Medium"/>
                        </a:rPr>
                        <a:t>Governance framework</a:t>
                      </a:r>
                      <a:endParaRPr sz="2200">
                        <a:solidFill>
                          <a:srgbClr val="FFFFFF"/>
                        </a:solidFill>
                        <a:latin typeface="Roboto Medium"/>
                        <a:ea typeface="Roboto Medium"/>
                        <a:cs typeface="Roboto Medium"/>
                        <a:sym typeface="Roboto Medium"/>
                      </a:endParaRPr>
                    </a:p>
                  </a:txBody>
                  <a:tcPr marT="182875" marB="228600" marR="182875" marL="182875" anchor="ctr">
                    <a:lnL cap="flat" cmpd="sng" w="9525">
                      <a:solidFill>
                        <a:srgbClr val="00D6CB"/>
                      </a:solidFill>
                      <a:prstDash val="solid"/>
                      <a:round/>
                      <a:headEnd len="sm" w="sm" type="none"/>
                      <a:tailEnd len="sm" w="sm" type="none"/>
                    </a:lnL>
                    <a:lnR cap="flat" cmpd="sng" w="9525">
                      <a:solidFill>
                        <a:srgbClr val="00D6CB"/>
                      </a:solidFill>
                      <a:prstDash val="solid"/>
                      <a:round/>
                      <a:headEnd len="sm" w="sm" type="none"/>
                      <a:tailEnd len="sm" w="sm" type="none"/>
                    </a:lnR>
                    <a:lnT cap="flat" cmpd="sng" w="9525">
                      <a:solidFill>
                        <a:srgbClr val="00D6CB"/>
                      </a:solidFill>
                      <a:prstDash val="solid"/>
                      <a:round/>
                      <a:headEnd len="sm" w="sm" type="none"/>
                      <a:tailEnd len="sm" w="sm" type="none"/>
                    </a:lnT>
                    <a:lnB cap="flat" cmpd="sng" w="9525">
                      <a:solidFill>
                        <a:srgbClr val="00D6CB"/>
                      </a:solidFill>
                      <a:prstDash val="solid"/>
                      <a:round/>
                      <a:headEnd len="sm" w="sm" type="none"/>
                      <a:tailEnd len="sm" w="sm" type="none"/>
                    </a:lnB>
                    <a:solidFill>
                      <a:srgbClr val="000000"/>
                    </a:solidFill>
                  </a:tcPr>
                </a:tc>
                <a:tc>
                  <a:txBody>
                    <a:bodyPr/>
                    <a:lstStyle/>
                    <a:p>
                      <a:pPr indent="0" lvl="0" marL="0" rtl="0" algn="l">
                        <a:lnSpc>
                          <a:spcPct val="115000"/>
                        </a:lnSpc>
                        <a:spcBef>
                          <a:spcPts val="400"/>
                        </a:spcBef>
                        <a:spcAft>
                          <a:spcPts val="0"/>
                        </a:spcAft>
                        <a:buNone/>
                      </a:pPr>
                      <a:r>
                        <a:rPr lang="en" sz="1800">
                          <a:latin typeface="Roboto"/>
                          <a:ea typeface="Roboto"/>
                          <a:cs typeface="Roboto"/>
                          <a:sym typeface="Roboto"/>
                        </a:rPr>
                        <a:t>Defines the policies </a:t>
                      </a:r>
                      <a:br>
                        <a:rPr lang="en" sz="1800">
                          <a:latin typeface="Roboto"/>
                          <a:ea typeface="Roboto"/>
                          <a:cs typeface="Roboto"/>
                          <a:sym typeface="Roboto"/>
                        </a:rPr>
                      </a:br>
                      <a:r>
                        <a:rPr lang="en" sz="1800">
                          <a:latin typeface="Roboto"/>
                          <a:ea typeface="Roboto"/>
                          <a:cs typeface="Roboto"/>
                          <a:sym typeface="Roboto"/>
                        </a:rPr>
                        <a:t>an organization must have in place. </a:t>
                      </a:r>
                      <a:endParaRPr sz="1800">
                        <a:latin typeface="Roboto"/>
                        <a:ea typeface="Roboto"/>
                        <a:cs typeface="Roboto"/>
                        <a:sym typeface="Roboto"/>
                      </a:endParaRPr>
                    </a:p>
                  </a:txBody>
                  <a:tcPr marT="182875" marB="228600" marR="182875" marL="182875" anchor="ctr">
                    <a:lnL cap="flat" cmpd="sng" w="9525">
                      <a:solidFill>
                        <a:srgbClr val="00D6CB"/>
                      </a:solidFill>
                      <a:prstDash val="solid"/>
                      <a:round/>
                      <a:headEnd len="sm" w="sm" type="none"/>
                      <a:tailEnd len="sm" w="sm" type="none"/>
                    </a:lnL>
                    <a:lnR cap="flat" cmpd="sng" w="9525">
                      <a:solidFill>
                        <a:srgbClr val="00D6CB"/>
                      </a:solidFill>
                      <a:prstDash val="solid"/>
                      <a:round/>
                      <a:headEnd len="sm" w="sm" type="none"/>
                      <a:tailEnd len="sm" w="sm" type="none"/>
                    </a:lnR>
                    <a:lnT cap="flat" cmpd="sng" w="9525">
                      <a:solidFill>
                        <a:srgbClr val="00D6CB"/>
                      </a:solidFill>
                      <a:prstDash val="solid"/>
                      <a:round/>
                      <a:headEnd len="sm" w="sm" type="none"/>
                      <a:tailEnd len="sm" w="sm" type="none"/>
                    </a:lnT>
                    <a:lnB cap="flat" cmpd="sng" w="9525">
                      <a:solidFill>
                        <a:srgbClr val="00D6CB"/>
                      </a:solidFill>
                      <a:prstDash val="solid"/>
                      <a:round/>
                      <a:headEnd len="sm" w="sm" type="none"/>
                      <a:tailEnd len="sm" w="sm" type="none"/>
                    </a:lnB>
                    <a:solidFill>
                      <a:srgbClr val="FFFFFF"/>
                    </a:solidFill>
                  </a:tcPr>
                </a:tc>
              </a:tr>
            </a:tbl>
          </a:graphicData>
        </a:graphic>
      </p:graphicFrame>
      <p:sp>
        <p:nvSpPr>
          <p:cNvPr id="2260" name="Google Shape;2260;p181"/>
          <p:cNvSpPr/>
          <p:nvPr/>
        </p:nvSpPr>
        <p:spPr>
          <a:xfrm>
            <a:off x="5033075" y="1217350"/>
            <a:ext cx="197400" cy="1046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81"/>
          <p:cNvSpPr/>
          <p:nvPr/>
        </p:nvSpPr>
        <p:spPr>
          <a:xfrm>
            <a:off x="5033075" y="2315775"/>
            <a:ext cx="197400" cy="1391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81"/>
          <p:cNvSpPr txBox="1"/>
          <p:nvPr/>
        </p:nvSpPr>
        <p:spPr>
          <a:xfrm>
            <a:off x="5494000" y="1269525"/>
            <a:ext cx="3189900" cy="67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400"/>
              </a:spcBef>
              <a:spcAft>
                <a:spcPts val="0"/>
              </a:spcAft>
              <a:buClr>
                <a:schemeClr val="dk1"/>
              </a:buClr>
              <a:buSzPts val="1100"/>
              <a:buFont typeface="Arial"/>
              <a:buNone/>
            </a:pPr>
            <a:r>
              <a:rPr lang="en" sz="1600">
                <a:solidFill>
                  <a:schemeClr val="dk1"/>
                </a:solidFill>
                <a:latin typeface="Roboto"/>
                <a:ea typeface="Roboto"/>
                <a:cs typeface="Roboto"/>
                <a:sym typeface="Roboto"/>
              </a:rPr>
              <a:t>Policies inform standards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for behavior and operations. </a:t>
            </a:r>
            <a:endParaRPr sz="1600">
              <a:solidFill>
                <a:schemeClr val="dk1"/>
              </a:solidFill>
              <a:latin typeface="Roboto"/>
              <a:ea typeface="Roboto"/>
              <a:cs typeface="Roboto"/>
              <a:sym typeface="Roboto"/>
            </a:endParaRPr>
          </a:p>
        </p:txBody>
      </p:sp>
      <p:sp>
        <p:nvSpPr>
          <p:cNvPr id="2263" name="Google Shape;2263;p181"/>
          <p:cNvSpPr txBox="1"/>
          <p:nvPr/>
        </p:nvSpPr>
        <p:spPr>
          <a:xfrm>
            <a:off x="5494000" y="2426625"/>
            <a:ext cx="3353700" cy="116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400"/>
              </a:spcBef>
              <a:spcAft>
                <a:spcPts val="0"/>
              </a:spcAft>
              <a:buNone/>
            </a:pPr>
            <a:r>
              <a:rPr lang="en" sz="1600">
                <a:solidFill>
                  <a:schemeClr val="dk1"/>
                </a:solidFill>
                <a:latin typeface="Roboto"/>
                <a:ea typeface="Roboto"/>
                <a:cs typeface="Roboto"/>
                <a:sym typeface="Roboto"/>
              </a:rPr>
              <a:t>Organizations must use these frameworks to remain compliant with federal regulations and industry standards. </a:t>
            </a:r>
            <a:endParaRPr sz="16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1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Business Goals and Policy Implementation</a:t>
            </a:r>
            <a:endParaRPr/>
          </a:p>
        </p:txBody>
      </p:sp>
      <p:sp>
        <p:nvSpPr>
          <p:cNvPr id="2269" name="Google Shape;2269;p1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Business goals often drive policy creation</a:t>
            </a:r>
            <a:r>
              <a:rPr lang="en" sz="1700"/>
              <a:t>. The two main types of business goals are:</a:t>
            </a:r>
            <a:endParaRPr sz="1700"/>
          </a:p>
        </p:txBody>
      </p:sp>
      <p:sp>
        <p:nvSpPr>
          <p:cNvPr id="2270" name="Google Shape;2270;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1" name="Google Shape;2271;p182"/>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2" name="Google Shape;2272;p182"/>
          <p:cNvSpPr txBox="1"/>
          <p:nvPr>
            <p:ph idx="2"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t>Targets that the business sets in its own interest. </a:t>
            </a:r>
            <a:endParaRPr sz="1800"/>
          </a:p>
          <a:p>
            <a:pPr indent="0" lvl="0" marL="0" rtl="0" algn="l">
              <a:lnSpc>
                <a:spcPct val="115000"/>
              </a:lnSpc>
              <a:spcBef>
                <a:spcPts val="1200"/>
              </a:spcBef>
              <a:spcAft>
                <a:spcPts val="0"/>
              </a:spcAft>
              <a:buNone/>
            </a:pPr>
            <a:r>
              <a:rPr b="1" lang="en" sz="1600"/>
              <a:t>For example:</a:t>
            </a:r>
            <a:endParaRPr b="1" sz="1600"/>
          </a:p>
          <a:p>
            <a:pPr indent="0" lvl="0" marL="0" rtl="0" algn="l">
              <a:lnSpc>
                <a:spcPct val="115000"/>
              </a:lnSpc>
              <a:spcBef>
                <a:spcPts val="0"/>
              </a:spcBef>
              <a:spcAft>
                <a:spcPts val="1000"/>
              </a:spcAft>
              <a:buNone/>
            </a:pPr>
            <a:r>
              <a:rPr lang="en" sz="1600"/>
              <a:t>An organization might aim to reduce long-term security expenses to less than $400,000.</a:t>
            </a:r>
            <a:endParaRPr sz="1600"/>
          </a:p>
        </p:txBody>
      </p:sp>
      <p:sp>
        <p:nvSpPr>
          <p:cNvPr id="2273" name="Google Shape;2273;p182"/>
          <p:cNvSpPr txBox="1"/>
          <p:nvPr>
            <p:ph idx="3" type="subTitle"/>
          </p:nvPr>
        </p:nvSpPr>
        <p:spPr>
          <a:xfrm>
            <a:off x="4466800" y="2138100"/>
            <a:ext cx="4548000" cy="25446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Targets that the business must </a:t>
            </a:r>
            <a:br>
              <a:rPr lang="en" sz="1800">
                <a:solidFill>
                  <a:schemeClr val="dk1"/>
                </a:solidFill>
              </a:rPr>
            </a:br>
            <a:r>
              <a:rPr lang="en" sz="1800">
                <a:solidFill>
                  <a:schemeClr val="dk1"/>
                </a:solidFill>
              </a:rPr>
              <a:t>hit because they will suffer consequences if they do not. </a:t>
            </a:r>
            <a:endParaRPr sz="1800">
              <a:solidFill>
                <a:schemeClr val="dk1"/>
              </a:solidFill>
            </a:endParaRPr>
          </a:p>
          <a:p>
            <a:pPr indent="0" lvl="0" marL="0" rtl="0" algn="l">
              <a:spcBef>
                <a:spcPts val="1200"/>
              </a:spcBef>
              <a:spcAft>
                <a:spcPts val="0"/>
              </a:spcAft>
              <a:buNone/>
            </a:pPr>
            <a:r>
              <a:rPr b="1" lang="en" sz="1600">
                <a:solidFill>
                  <a:schemeClr val="dk1"/>
                </a:solidFill>
              </a:rPr>
              <a:t>For example:</a:t>
            </a:r>
            <a:endParaRPr b="1" sz="1600">
              <a:solidFill>
                <a:schemeClr val="dk1"/>
              </a:solidFill>
            </a:endParaRPr>
          </a:p>
          <a:p>
            <a:pPr indent="0" lvl="0" marL="0" rtl="0" algn="l">
              <a:spcBef>
                <a:spcPts val="0"/>
              </a:spcBef>
              <a:spcAft>
                <a:spcPts val="1000"/>
              </a:spcAft>
              <a:buNone/>
            </a:pPr>
            <a:r>
              <a:rPr lang="en" sz="1600">
                <a:solidFill>
                  <a:schemeClr val="dk1"/>
                </a:solidFill>
              </a:rPr>
              <a:t>The requirement that online merchants process all credit card transactions securely, or suffer legal penalties if a customer’s PII is breached.</a:t>
            </a:r>
            <a:endParaRPr sz="1600"/>
          </a:p>
        </p:txBody>
      </p:sp>
      <p:sp>
        <p:nvSpPr>
          <p:cNvPr id="2274" name="Google Shape;2274;p182"/>
          <p:cNvSpPr txBox="1"/>
          <p:nvPr>
            <p:ph idx="4" type="subTitle"/>
          </p:nvPr>
        </p:nvSpPr>
        <p:spPr>
          <a:xfrm>
            <a:off x="457150" y="1433138"/>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Internal/Volitional</a:t>
            </a:r>
            <a:endParaRPr/>
          </a:p>
        </p:txBody>
      </p:sp>
      <p:sp>
        <p:nvSpPr>
          <p:cNvPr id="2275" name="Google Shape;2275;p182"/>
          <p:cNvSpPr txBox="1"/>
          <p:nvPr>
            <p:ph idx="5" type="subTitle"/>
          </p:nvPr>
        </p:nvSpPr>
        <p:spPr>
          <a:xfrm>
            <a:off x="4876750" y="1416600"/>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External/Imposed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1" name="Google Shape;2281;p183"/>
          <p:cNvSpPr txBox="1"/>
          <p:nvPr>
            <p:ph idx="3" type="body"/>
          </p:nvPr>
        </p:nvSpPr>
        <p:spPr>
          <a:xfrm>
            <a:off x="5145600" y="3397925"/>
            <a:ext cx="4010400" cy="1477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F27A0E"/>
                </a:solidFill>
              </a:rPr>
              <a:t>One possible implementation:</a:t>
            </a:r>
            <a:endParaRPr b="1" sz="1600">
              <a:solidFill>
                <a:srgbClr val="F27A0E"/>
              </a:solidFill>
            </a:endParaRPr>
          </a:p>
          <a:p>
            <a:pPr indent="0" lvl="0" marL="0" rtl="0" algn="l">
              <a:spcBef>
                <a:spcPts val="300"/>
              </a:spcBef>
              <a:spcAft>
                <a:spcPts val="0"/>
              </a:spcAft>
              <a:buClr>
                <a:schemeClr val="dk1"/>
              </a:buClr>
              <a:buSzPts val="1100"/>
              <a:buFont typeface="Arial"/>
              <a:buNone/>
            </a:pPr>
            <a:r>
              <a:rPr lang="en" sz="1300"/>
              <a:t>Require all domain administrators to use strong passwords, and require them to create a new password every month.</a:t>
            </a:r>
            <a:endParaRPr sz="1300"/>
          </a:p>
          <a:p>
            <a:pPr indent="0" lvl="0" marL="0" rtl="0" algn="l">
              <a:spcBef>
                <a:spcPts val="800"/>
              </a:spcBef>
              <a:spcAft>
                <a:spcPts val="800"/>
              </a:spcAft>
              <a:buNone/>
            </a:pPr>
            <a:r>
              <a:t/>
            </a:r>
            <a:endParaRPr/>
          </a:p>
        </p:txBody>
      </p:sp>
      <p:pic>
        <p:nvPicPr>
          <p:cNvPr id="2282" name="Google Shape;2282;p183"/>
          <p:cNvPicPr preferRelativeResize="0"/>
          <p:nvPr/>
        </p:nvPicPr>
        <p:blipFill>
          <a:blip r:embed="rId3">
            <a:alphaModFix/>
          </a:blip>
          <a:stretch>
            <a:fillRect/>
          </a:stretch>
        </p:blipFill>
        <p:spPr>
          <a:xfrm>
            <a:off x="-12306" y="0"/>
            <a:ext cx="5146015" cy="5143502"/>
          </a:xfrm>
          <a:prstGeom prst="rect">
            <a:avLst/>
          </a:prstGeom>
          <a:noFill/>
          <a:ln>
            <a:noFill/>
          </a:ln>
        </p:spPr>
      </p:pic>
      <p:sp>
        <p:nvSpPr>
          <p:cNvPr id="2283" name="Google Shape;2283;p183"/>
          <p:cNvSpPr txBox="1"/>
          <p:nvPr>
            <p:ph type="title"/>
          </p:nvPr>
        </p:nvSpPr>
        <p:spPr>
          <a:xfrm>
            <a:off x="5133700" y="578000"/>
            <a:ext cx="4010400" cy="1130400"/>
          </a:xfrm>
          <a:prstGeom prst="rect">
            <a:avLst/>
          </a:prstGeom>
          <a:solidFill>
            <a:schemeClr val="lt1"/>
          </a:solidFill>
        </p:spPr>
        <p:txBody>
          <a:bodyPr anchorCtr="0" anchor="t" bIns="91425" lIns="457200" spcFirstLastPara="1" rIns="274300" wrap="square" tIns="182875">
            <a:noAutofit/>
          </a:bodyPr>
          <a:lstStyle/>
          <a:p>
            <a:pPr indent="0" lvl="0" marL="0" rtl="0" algn="l">
              <a:spcBef>
                <a:spcPts val="0"/>
              </a:spcBef>
              <a:spcAft>
                <a:spcPts val="0"/>
              </a:spcAft>
              <a:buNone/>
            </a:pPr>
            <a:r>
              <a:rPr lang="en" sz="2200">
                <a:solidFill>
                  <a:schemeClr val="dk1"/>
                </a:solidFill>
              </a:rPr>
              <a:t>Internal Objectives </a:t>
            </a:r>
            <a:br>
              <a:rPr lang="en" sz="2200">
                <a:solidFill>
                  <a:schemeClr val="dk1"/>
                </a:solidFill>
              </a:rPr>
            </a:br>
            <a:r>
              <a:rPr lang="en" sz="2200">
                <a:solidFill>
                  <a:schemeClr val="dk1"/>
                </a:solidFill>
              </a:rPr>
              <a:t>and Policy Example</a:t>
            </a:r>
            <a:endParaRPr sz="2200">
              <a:solidFill>
                <a:schemeClr val="dk1"/>
              </a:solidFill>
            </a:endParaRPr>
          </a:p>
        </p:txBody>
      </p:sp>
      <p:sp>
        <p:nvSpPr>
          <p:cNvPr id="2284" name="Google Shape;2284;p183"/>
          <p:cNvSpPr txBox="1"/>
          <p:nvPr/>
        </p:nvSpPr>
        <p:spPr>
          <a:xfrm rot="-539367">
            <a:off x="834368" y="1881868"/>
            <a:ext cx="2336600" cy="1477668"/>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2100">
                <a:solidFill>
                  <a:srgbClr val="043461"/>
                </a:solidFill>
                <a:latin typeface="Caveat"/>
                <a:ea typeface="Caveat"/>
                <a:cs typeface="Caveat"/>
                <a:sym typeface="Caveat"/>
              </a:rPr>
              <a:t>GOAL:</a:t>
            </a:r>
            <a:endParaRPr b="1" sz="2100">
              <a:solidFill>
                <a:srgbClr val="043461"/>
              </a:solidFill>
              <a:latin typeface="Caveat"/>
              <a:ea typeface="Caveat"/>
              <a:cs typeface="Caveat"/>
              <a:sym typeface="Caveat"/>
            </a:endParaRPr>
          </a:p>
          <a:p>
            <a:pPr indent="0" lvl="0" marL="0" rtl="0" algn="ctr">
              <a:lnSpc>
                <a:spcPct val="80000"/>
              </a:lnSpc>
              <a:spcBef>
                <a:spcPts val="0"/>
              </a:spcBef>
              <a:spcAft>
                <a:spcPts val="0"/>
              </a:spcAft>
              <a:buNone/>
            </a:pPr>
            <a:r>
              <a:rPr lang="en" sz="2100">
                <a:solidFill>
                  <a:srgbClr val="043461"/>
                </a:solidFill>
                <a:latin typeface="Caveat Medium"/>
                <a:ea typeface="Caveat Medium"/>
                <a:cs typeface="Caveat Medium"/>
                <a:sym typeface="Caveat Medium"/>
              </a:rPr>
              <a:t>Reduce unauthorized root-level login incidents on Domain Controllers to 0.</a:t>
            </a:r>
            <a:endParaRPr sz="2100">
              <a:solidFill>
                <a:srgbClr val="043461"/>
              </a:solidFill>
              <a:latin typeface="Caveat Medium"/>
              <a:ea typeface="Caveat Medium"/>
              <a:cs typeface="Caveat Medium"/>
              <a:sym typeface="Caveat Medium"/>
            </a:endParaRPr>
          </a:p>
        </p:txBody>
      </p:sp>
      <p:cxnSp>
        <p:nvCxnSpPr>
          <p:cNvPr id="2285" name="Google Shape;2285;p183"/>
          <p:cNvCxnSpPr/>
          <p:nvPr/>
        </p:nvCxnSpPr>
        <p:spPr>
          <a:xfrm>
            <a:off x="5596425" y="1606075"/>
            <a:ext cx="3292200" cy="0"/>
          </a:xfrm>
          <a:prstGeom prst="straightConnector1">
            <a:avLst/>
          </a:prstGeom>
          <a:noFill/>
          <a:ln cap="flat" cmpd="sng" w="9525">
            <a:solidFill>
              <a:schemeClr val="dk2"/>
            </a:solidFill>
            <a:prstDash val="solid"/>
            <a:round/>
            <a:headEnd len="med" w="med" type="none"/>
            <a:tailEnd len="med" w="med" type="none"/>
          </a:ln>
        </p:spPr>
      </p:cxnSp>
      <p:sp>
        <p:nvSpPr>
          <p:cNvPr id="2286" name="Google Shape;2286;p183"/>
          <p:cNvSpPr txBox="1"/>
          <p:nvPr>
            <p:ph idx="1" type="subTitle"/>
          </p:nvPr>
        </p:nvSpPr>
        <p:spPr>
          <a:xfrm>
            <a:off x="5133700" y="1774250"/>
            <a:ext cx="4010400" cy="1353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An organization would hand this goal to the IT team, which would be responsible for determining how best to implement it.</a:t>
            </a:r>
            <a:endParaRPr sz="1600"/>
          </a:p>
        </p:txBody>
      </p:sp>
      <p:sp>
        <p:nvSpPr>
          <p:cNvPr id="2287" name="Google Shape;2287;p183"/>
          <p:cNvSpPr txBox="1"/>
          <p:nvPr>
            <p:ph idx="2" type="subTitle"/>
          </p:nvPr>
        </p:nvSpPr>
        <p:spPr>
          <a:xfrm>
            <a:off x="-12300" y="4916650"/>
            <a:ext cx="5145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1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Internal Objectives and Policy</a:t>
            </a:r>
            <a:endParaRPr/>
          </a:p>
        </p:txBody>
      </p:sp>
      <p:sp>
        <p:nvSpPr>
          <p:cNvPr id="2293" name="Google Shape;2293;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4" name="Google Shape;2294;p184"/>
          <p:cNvSpPr txBox="1"/>
          <p:nvPr>
            <p:ph idx="1" type="subTitle"/>
          </p:nvPr>
        </p:nvSpPr>
        <p:spPr>
          <a:xfrm>
            <a:off x="0" y="675975"/>
            <a:ext cx="9144000" cy="364800"/>
          </a:xfrm>
          <a:prstGeom prst="rect">
            <a:avLst/>
          </a:prstGeom>
        </p:spPr>
        <p:txBody>
          <a:bodyPr anchorCtr="0" anchor="t" bIns="91425" lIns="457200" spcFirstLastPara="1" rIns="91425" wrap="square" tIns="0">
            <a:noAutofit/>
          </a:bodyPr>
          <a:lstStyle/>
          <a:p>
            <a:pPr indent="0" lvl="0" marL="0" marR="0" rtl="0" algn="l">
              <a:lnSpc>
                <a:spcPct val="100000"/>
              </a:lnSpc>
              <a:spcBef>
                <a:spcPts val="0"/>
              </a:spcBef>
              <a:spcAft>
                <a:spcPts val="800"/>
              </a:spcAft>
              <a:buNone/>
            </a:pPr>
            <a:r>
              <a:rPr lang="en">
                <a:solidFill>
                  <a:schemeClr val="dk1"/>
                </a:solidFill>
              </a:rPr>
              <a:t>Implementing a strong </a:t>
            </a:r>
            <a:r>
              <a:rPr lang="en">
                <a:solidFill>
                  <a:schemeClr val="dk1"/>
                </a:solidFill>
              </a:rPr>
              <a:t>password policy might require that administrators create passwords with:</a:t>
            </a:r>
            <a:endParaRPr/>
          </a:p>
        </p:txBody>
      </p:sp>
      <p:sp>
        <p:nvSpPr>
          <p:cNvPr id="2295" name="Google Shape;2295;p184"/>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At least 16 characters</a:t>
            </a:r>
            <a:endParaRPr/>
          </a:p>
        </p:txBody>
      </p:sp>
      <p:sp>
        <p:nvSpPr>
          <p:cNvPr id="2296" name="Google Shape;2296;p184"/>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At least 1 letter and 1 number</a:t>
            </a:r>
            <a:endParaRPr/>
          </a:p>
        </p:txBody>
      </p:sp>
      <p:sp>
        <p:nvSpPr>
          <p:cNvPr id="2297" name="Google Shape;2297;p184"/>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At least 1 special character (', (, ], etc.)</a:t>
            </a:r>
            <a:endParaRPr/>
          </a:p>
        </p:txBody>
      </p:sp>
      <p:sp>
        <p:nvSpPr>
          <p:cNvPr id="2298" name="Google Shape;2298;p184"/>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chemeClr val="dk1"/>
                </a:solidFill>
                <a:latin typeface="Roboto"/>
                <a:ea typeface="Roboto"/>
                <a:cs typeface="Roboto"/>
                <a:sym typeface="Roboto"/>
              </a:rPr>
              <a:t>No portion of the administrator’s username</a:t>
            </a:r>
            <a:endParaRPr/>
          </a:p>
        </p:txBody>
      </p:sp>
      <p:sp>
        <p:nvSpPr>
          <p:cNvPr id="2299" name="Google Shape;2299;p184"/>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chemeClr val="dk1"/>
                </a:solidFill>
                <a:latin typeface="Roboto"/>
                <a:ea typeface="Roboto"/>
                <a:cs typeface="Roboto"/>
                <a:sym typeface="Roboto"/>
              </a:rPr>
              <a:t>Required monthly updates</a:t>
            </a:r>
            <a:endParaRPr/>
          </a:p>
        </p:txBody>
      </p:sp>
      <p:sp>
        <p:nvSpPr>
          <p:cNvPr id="2300" name="Google Shape;2300;p184"/>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pic>
        <p:nvPicPr>
          <p:cNvPr id="2305" name="Google Shape;2305;p185"/>
          <p:cNvPicPr preferRelativeResize="0"/>
          <p:nvPr/>
        </p:nvPicPr>
        <p:blipFill rotWithShape="1">
          <a:blip r:embed="rId3">
            <a:alphaModFix/>
          </a:blip>
          <a:srcRect b="0" l="0" r="18580" t="31299"/>
          <a:stretch/>
        </p:blipFill>
        <p:spPr>
          <a:xfrm>
            <a:off x="0" y="0"/>
            <a:ext cx="9144000" cy="5143498"/>
          </a:xfrm>
          <a:prstGeom prst="rect">
            <a:avLst/>
          </a:prstGeom>
          <a:noFill/>
          <a:ln>
            <a:noFill/>
          </a:ln>
        </p:spPr>
      </p:pic>
      <p:sp>
        <p:nvSpPr>
          <p:cNvPr id="2306" name="Google Shape;2306;p185"/>
          <p:cNvSpPr txBox="1"/>
          <p:nvPr>
            <p:ph idx="1" type="subTitle"/>
          </p:nvPr>
        </p:nvSpPr>
        <p:spPr>
          <a:xfrm>
            <a:off x="104425" y="461225"/>
            <a:ext cx="4722900" cy="40914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sz="2400">
                <a:solidFill>
                  <a:srgbClr val="24292E"/>
                </a:solidFill>
                <a:latin typeface="Roboto Medium"/>
                <a:ea typeface="Roboto Medium"/>
                <a:cs typeface="Roboto Medium"/>
                <a:sym typeface="Roboto Medium"/>
              </a:rPr>
              <a:t>This policy defines clear standards of behavior.</a:t>
            </a:r>
            <a:endParaRPr>
              <a:solidFill>
                <a:srgbClr val="24292E"/>
              </a:solidFill>
            </a:endParaRPr>
          </a:p>
          <a:p>
            <a:pPr indent="-180340" lvl="0" marL="320040" rtl="0" algn="l">
              <a:lnSpc>
                <a:spcPct val="115000"/>
              </a:lnSpc>
              <a:spcBef>
                <a:spcPts val="1600"/>
              </a:spcBef>
              <a:spcAft>
                <a:spcPts val="0"/>
              </a:spcAft>
              <a:buClr>
                <a:srgbClr val="24292E"/>
              </a:buClr>
              <a:buSzPts val="1400"/>
              <a:buChar char="●"/>
            </a:pPr>
            <a:r>
              <a:rPr lang="en">
                <a:solidFill>
                  <a:srgbClr val="24292E"/>
                </a:solidFill>
              </a:rPr>
              <a:t>Administrators must follow very specific rules for their passwords. Their computers will also enforce these rules. </a:t>
            </a:r>
            <a:endParaRPr>
              <a:solidFill>
                <a:srgbClr val="24292E"/>
              </a:solidFill>
            </a:endParaRPr>
          </a:p>
          <a:p>
            <a:pPr indent="-180340" lvl="0" marL="320040" rtl="0" algn="l">
              <a:lnSpc>
                <a:spcPct val="115000"/>
              </a:lnSpc>
              <a:spcBef>
                <a:spcPts val="1000"/>
              </a:spcBef>
              <a:spcAft>
                <a:spcPts val="0"/>
              </a:spcAft>
              <a:buClr>
                <a:srgbClr val="24292E"/>
              </a:buClr>
              <a:buSzPts val="1400"/>
              <a:buChar char="●"/>
            </a:pPr>
            <a:r>
              <a:rPr lang="en">
                <a:solidFill>
                  <a:srgbClr val="24292E"/>
                </a:solidFill>
              </a:rPr>
              <a:t>These rules are specifically designed to achieve the goal </a:t>
            </a:r>
            <a:br>
              <a:rPr lang="en">
                <a:solidFill>
                  <a:srgbClr val="24292E"/>
                </a:solidFill>
              </a:rPr>
            </a:br>
            <a:r>
              <a:rPr lang="en">
                <a:solidFill>
                  <a:srgbClr val="24292E"/>
                </a:solidFill>
              </a:rPr>
              <a:t>of reducing the incidence of unauthorized root-level logins </a:t>
            </a:r>
            <a:br>
              <a:rPr lang="en">
                <a:solidFill>
                  <a:srgbClr val="24292E"/>
                </a:solidFill>
              </a:rPr>
            </a:br>
            <a:r>
              <a:rPr lang="en">
                <a:solidFill>
                  <a:srgbClr val="24292E"/>
                </a:solidFill>
              </a:rPr>
              <a:t>on domain contr</a:t>
            </a:r>
            <a:r>
              <a:rPr lang="en">
                <a:solidFill>
                  <a:srgbClr val="24292E"/>
                </a:solidFill>
                <a:latin typeface="Arial"/>
                <a:ea typeface="Arial"/>
                <a:cs typeface="Arial"/>
                <a:sym typeface="Arial"/>
              </a:rPr>
              <a:t>ollers to 0.</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p:txBody>
      </p:sp>
      <p:sp>
        <p:nvSpPr>
          <p:cNvPr id="2307" name="Google Shape;2307;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186"/>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86"/>
          <p:cNvSpPr txBox="1"/>
          <p:nvPr>
            <p:ph type="title"/>
          </p:nvPr>
        </p:nvSpPr>
        <p:spPr>
          <a:xfrm>
            <a:off x="-12300" y="0"/>
            <a:ext cx="4464000" cy="1024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1 </a:t>
            </a:r>
            <a:endParaRPr sz="1800">
              <a:solidFill>
                <a:srgbClr val="FFFFFF"/>
              </a:solidFill>
              <a:latin typeface="Roboto Light"/>
              <a:ea typeface="Roboto Light"/>
              <a:cs typeface="Roboto Light"/>
              <a:sym typeface="Roboto Light"/>
            </a:endParaRPr>
          </a:p>
        </p:txBody>
      </p:sp>
      <p:sp>
        <p:nvSpPr>
          <p:cNvPr id="2314" name="Google Shape;2314;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5" name="Google Shape;2315;p186"/>
          <p:cNvSpPr/>
          <p:nvPr/>
        </p:nvSpPr>
        <p:spPr>
          <a:xfrm>
            <a:off x="1510925" y="808800"/>
            <a:ext cx="6867900" cy="43347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rotWithShape="0" algn="bl" dir="966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86"/>
          <p:cNvSpPr txBox="1"/>
          <p:nvPr/>
        </p:nvSpPr>
        <p:spPr>
          <a:xfrm>
            <a:off x="5649800" y="961200"/>
            <a:ext cx="2452800" cy="56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317" name="Google Shape;2317;p186"/>
          <p:cNvSpPr txBox="1"/>
          <p:nvPr>
            <p:ph idx="3" type="body"/>
          </p:nvPr>
        </p:nvSpPr>
        <p:spPr>
          <a:xfrm>
            <a:off x="1461025" y="1545275"/>
            <a:ext cx="6652800" cy="3357000"/>
          </a:xfrm>
          <a:prstGeom prst="rect">
            <a:avLst/>
          </a:prstGeom>
          <a:noFill/>
        </p:spPr>
        <p:txBody>
          <a:bodyPr anchorCtr="0" anchor="t" bIns="914400" lIns="457200" spcFirstLastPara="1" rIns="457200" wrap="square" tIns="0">
            <a:noAutofit/>
          </a:bodyPr>
          <a:lstStyle/>
          <a:p>
            <a:pPr indent="0" lvl="0" marL="0" marR="0" rtl="0" algn="l">
              <a:lnSpc>
                <a:spcPct val="100000"/>
              </a:lnSpc>
              <a:spcBef>
                <a:spcPts val="0"/>
              </a:spcBef>
              <a:spcAft>
                <a:spcPts val="0"/>
              </a:spcAft>
              <a:buNone/>
            </a:pPr>
            <a:r>
              <a:rPr b="1" lang="en">
                <a:solidFill>
                  <a:srgbClr val="24292E"/>
                </a:solidFill>
                <a:latin typeface="Courier New"/>
                <a:ea typeface="Courier New"/>
                <a:cs typeface="Courier New"/>
                <a:sym typeface="Courier New"/>
              </a:rPr>
              <a:t>DATE</a:t>
            </a:r>
            <a:r>
              <a:rPr lang="en">
                <a:solidFill>
                  <a:srgbClr val="24292E"/>
                </a:solidFill>
                <a:latin typeface="Courier New"/>
                <a:ea typeface="Courier New"/>
                <a:cs typeface="Courier New"/>
                <a:sym typeface="Courier New"/>
              </a:rPr>
              <a:t>: </a:t>
            </a:r>
            <a:r>
              <a:rPr lang="en">
                <a:latin typeface="Courier New"/>
                <a:ea typeface="Courier New"/>
                <a:cs typeface="Courier New"/>
                <a:sym typeface="Courier New"/>
              </a:rPr>
              <a:t>5/17/2017</a:t>
            </a:r>
            <a:endParaRPr>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
                <a:solidFill>
                  <a:srgbClr val="24292E"/>
                </a:solidFill>
                <a:latin typeface="Courier New"/>
                <a:ea typeface="Courier New"/>
                <a:cs typeface="Courier New"/>
                <a:sym typeface="Courier New"/>
              </a:rPr>
              <a:t>AUTHOR</a:t>
            </a:r>
            <a:r>
              <a:rPr lang="en">
                <a:solidFill>
                  <a:srgbClr val="24292E"/>
                </a:solidFill>
                <a:latin typeface="Courier New"/>
                <a:ea typeface="Courier New"/>
                <a:cs typeface="Courier New"/>
                <a:sym typeface="Courier New"/>
              </a:rPr>
              <a:t>: Jane Author</a:t>
            </a:r>
            <a:endParaRPr>
              <a:solidFill>
                <a:srgbClr val="24292E"/>
              </a:solidFill>
              <a:latin typeface="Courier New"/>
              <a:ea typeface="Courier New"/>
              <a:cs typeface="Courier New"/>
              <a:sym typeface="Courier New"/>
            </a:endParaRPr>
          </a:p>
          <a:p>
            <a:pPr indent="0" lvl="0" marL="457200" marR="0" rtl="0" algn="l">
              <a:lnSpc>
                <a:spcPct val="100000"/>
              </a:lnSpc>
              <a:spcBef>
                <a:spcPts val="200"/>
              </a:spcBef>
              <a:spcAft>
                <a:spcPts val="0"/>
              </a:spcAft>
              <a:buNone/>
            </a:pPr>
            <a:r>
              <a:t/>
            </a:r>
            <a:endParaRPr>
              <a:solidFill>
                <a:srgbClr val="24292E"/>
              </a:solidFill>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
                <a:solidFill>
                  <a:srgbClr val="24292E"/>
                </a:solidFill>
                <a:latin typeface="Courier New"/>
                <a:ea typeface="Courier New"/>
                <a:cs typeface="Courier New"/>
                <a:sym typeface="Courier New"/>
              </a:rPr>
              <a:t>DOMAIN ADMINISTRATOR PASSWORD POLICY</a:t>
            </a:r>
            <a:endParaRPr b="1">
              <a:solidFill>
                <a:srgbClr val="24292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
                <a:solidFill>
                  <a:srgbClr val="24292E"/>
                </a:solidFill>
                <a:latin typeface="Courier New"/>
                <a:ea typeface="Courier New"/>
                <a:cs typeface="Courier New"/>
                <a:sym typeface="Courier New"/>
              </a:rPr>
              <a:t>This document lays out a password policy for </a:t>
            </a:r>
            <a:br>
              <a:rPr lang="en">
                <a:solidFill>
                  <a:srgbClr val="24292E"/>
                </a:solidFill>
                <a:latin typeface="Courier New"/>
                <a:ea typeface="Courier New"/>
                <a:cs typeface="Courier New"/>
                <a:sym typeface="Courier New"/>
              </a:rPr>
            </a:br>
            <a:r>
              <a:rPr lang="en">
                <a:solidFill>
                  <a:srgbClr val="24292E"/>
                </a:solidFill>
                <a:latin typeface="Courier New"/>
                <a:ea typeface="Courier New"/>
                <a:cs typeface="Courier New"/>
                <a:sym typeface="Courier New"/>
              </a:rPr>
              <a:t>domain administrators.</a:t>
            </a:r>
            <a:endParaRPr>
              <a:solidFill>
                <a:srgbClr val="24292E"/>
              </a:solidFill>
              <a:latin typeface="Courier New"/>
              <a:ea typeface="Courier New"/>
              <a:cs typeface="Courier New"/>
              <a:sym typeface="Courier New"/>
            </a:endParaRPr>
          </a:p>
          <a:p>
            <a:pPr indent="0" lvl="0" marL="0" marR="0" rtl="0" algn="l">
              <a:lnSpc>
                <a:spcPct val="100000"/>
              </a:lnSpc>
              <a:spcBef>
                <a:spcPts val="200"/>
              </a:spcBef>
              <a:spcAft>
                <a:spcPts val="0"/>
              </a:spcAft>
              <a:buNone/>
            </a:pPr>
            <a:r>
              <a:t/>
            </a:r>
            <a:endParaRPr>
              <a:solidFill>
                <a:srgbClr val="24292E"/>
              </a:solidFill>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
                <a:solidFill>
                  <a:srgbClr val="24292E"/>
                </a:solidFill>
                <a:latin typeface="Courier New"/>
                <a:ea typeface="Courier New"/>
                <a:cs typeface="Courier New"/>
                <a:sym typeface="Courier New"/>
              </a:rPr>
              <a:t>PURPOSE</a:t>
            </a:r>
            <a:endParaRPr b="1">
              <a:solidFill>
                <a:srgbClr val="24292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
                <a:solidFill>
                  <a:srgbClr val="24292E"/>
                </a:solidFill>
                <a:latin typeface="Courier New"/>
                <a:ea typeface="Courier New"/>
                <a:cs typeface="Courier New"/>
                <a:sym typeface="Courier New"/>
              </a:rPr>
              <a:t>The purpose of implementing a domain administrator password policy is to reduce the incidence of unauthorized root-level logins on Domain Controllers.</a:t>
            </a:r>
            <a:endParaRPr>
              <a:solidFill>
                <a:srgbClr val="24292E"/>
              </a:solidFill>
              <a:latin typeface="Courier New"/>
              <a:ea typeface="Courier New"/>
              <a:cs typeface="Courier New"/>
              <a:sym typeface="Courier New"/>
            </a:endParaRPr>
          </a:p>
          <a:p>
            <a:pPr indent="0" lvl="0" marL="0" marR="0" rtl="0" algn="l">
              <a:lnSpc>
                <a:spcPct val="100000"/>
              </a:lnSpc>
              <a:spcBef>
                <a:spcPts val="800"/>
              </a:spcBef>
              <a:spcAft>
                <a:spcPts val="200"/>
              </a:spcAft>
              <a:buNone/>
            </a:pPr>
            <a:r>
              <a:rPr lang="en">
                <a:solidFill>
                  <a:srgbClr val="24292E"/>
                </a:solidFill>
                <a:latin typeface="Courier New"/>
                <a:ea typeface="Courier New"/>
                <a:cs typeface="Courier New"/>
                <a:sym typeface="Courier New"/>
              </a:rPr>
              <a:t>The organization has prioritized this objective in the interest of protecting the integrity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confidentiality of data on the corporate intranet.</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187"/>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87"/>
          <p:cNvSpPr/>
          <p:nvPr/>
        </p:nvSpPr>
        <p:spPr>
          <a:xfrm>
            <a:off x="1510925" y="808800"/>
            <a:ext cx="6867900" cy="43347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rotWithShape="0" algn="bl" dir="966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87"/>
          <p:cNvSpPr txBox="1"/>
          <p:nvPr/>
        </p:nvSpPr>
        <p:spPr>
          <a:xfrm>
            <a:off x="5649800" y="961200"/>
            <a:ext cx="2452800" cy="56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325" name="Google Shape;2325;p187"/>
          <p:cNvSpPr txBox="1"/>
          <p:nvPr>
            <p:ph type="title"/>
          </p:nvPr>
        </p:nvSpPr>
        <p:spPr>
          <a:xfrm>
            <a:off x="-12300" y="0"/>
            <a:ext cx="4315500" cy="1024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2</a:t>
            </a:r>
            <a:endParaRPr sz="1800">
              <a:solidFill>
                <a:srgbClr val="FFFFFF"/>
              </a:solidFill>
              <a:latin typeface="Roboto Light"/>
              <a:ea typeface="Roboto Light"/>
              <a:cs typeface="Roboto Light"/>
              <a:sym typeface="Roboto Light"/>
            </a:endParaRPr>
          </a:p>
        </p:txBody>
      </p:sp>
      <p:sp>
        <p:nvSpPr>
          <p:cNvPr id="2326" name="Google Shape;2326;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7" name="Google Shape;2327;p187"/>
          <p:cNvSpPr txBox="1"/>
          <p:nvPr>
            <p:ph idx="3" type="body"/>
          </p:nvPr>
        </p:nvSpPr>
        <p:spPr>
          <a:xfrm>
            <a:off x="1461025" y="1587625"/>
            <a:ext cx="7261200" cy="3708300"/>
          </a:xfrm>
          <a:prstGeom prst="rect">
            <a:avLst/>
          </a:prstGeom>
          <a:noFill/>
        </p:spPr>
        <p:txBody>
          <a:bodyPr anchorCtr="0" anchor="t" bIns="91425" lIns="36575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latin typeface="Courier New"/>
                <a:ea typeface="Courier New"/>
                <a:cs typeface="Courier New"/>
                <a:sym typeface="Courier New"/>
              </a:rPr>
              <a:t>POLICY DESCRIPTION</a:t>
            </a:r>
            <a:endParaRPr b="1">
              <a:solidFill>
                <a:srgbClr val="24292E"/>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Domain Administrators will be required to create a new strong password every month. This password MUST </a:t>
            </a:r>
            <a:r>
              <a:rPr lang="en">
                <a:solidFill>
                  <a:srgbClr val="D73A49"/>
                </a:solidFill>
                <a:latin typeface="Courier New"/>
                <a:ea typeface="Courier New"/>
                <a:cs typeface="Courier New"/>
                <a:sym typeface="Courier New"/>
              </a:rPr>
              <a:t>NOT</a:t>
            </a:r>
            <a:r>
              <a:rPr lang="en">
                <a:solidFill>
                  <a:srgbClr val="24292E"/>
                </a:solidFill>
                <a:latin typeface="Courier New"/>
                <a:ea typeface="Courier New"/>
                <a:cs typeface="Courier New"/>
                <a:sym typeface="Courier New"/>
              </a:rPr>
              <a:t> include any substring of the Domain Administrator's username.</a:t>
            </a:r>
            <a:endParaRPr>
              <a:solidFill>
                <a:srgbClr val="24292E"/>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In addition, the password must include:</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16</a:t>
            </a:r>
            <a:r>
              <a:rPr lang="en" sz="1200">
                <a:solidFill>
                  <a:srgbClr val="24292E"/>
                </a:solidFill>
                <a:latin typeface="Courier New"/>
                <a:ea typeface="Courier New"/>
                <a:cs typeface="Courier New"/>
                <a:sym typeface="Courier New"/>
              </a:rPr>
              <a:t> Characters</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Letter </a:t>
            </a:r>
            <a:r>
              <a:rPr lang="en" sz="1200">
                <a:solidFill>
                  <a:srgbClr val="D73A49"/>
                </a:solidFill>
                <a:latin typeface="Courier New"/>
                <a:ea typeface="Courier New"/>
                <a:cs typeface="Courier New"/>
                <a:sym typeface="Courier New"/>
              </a:rPr>
              <a:t>and</a:t>
            </a:r>
            <a:r>
              <a:rPr lang="en" sz="1200">
                <a:solidFill>
                  <a:srgbClr val="24292E"/>
                </a:solidFill>
                <a:latin typeface="Courier New"/>
                <a:ea typeface="Courier New"/>
                <a:cs typeface="Courier New"/>
                <a:sym typeface="Courier New"/>
              </a:rPr>
              <a: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Number</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Special Character (', ( , ], etc.)</a:t>
            </a:r>
            <a:endParaRPr sz="1200">
              <a:solidFill>
                <a:srgbClr val="24292E"/>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For example, the following passwords are legal for the user guest:</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CloGyPTioNEntEDist5$</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coffee&amp;Donuts975</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n0tparticularly!strong</a:t>
            </a:r>
            <a:endParaRPr sz="1200">
              <a:solidFill>
                <a:srgbClr val="24292E"/>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The following password is illegal:</a:t>
            </a:r>
            <a:endParaRPr sz="1200">
              <a:solidFill>
                <a:srgbClr val="24292E"/>
              </a:solidFill>
              <a:latin typeface="Courier New"/>
              <a:ea typeface="Courier New"/>
              <a:cs typeface="Courier New"/>
              <a:sym typeface="Courier New"/>
            </a:endParaRPr>
          </a:p>
          <a:p>
            <a:pPr indent="0" lvl="0" marL="0" rtl="0" algn="l">
              <a:spcBef>
                <a:spcPts val="200"/>
              </a:spcBef>
              <a:spcAft>
                <a:spcPts val="200"/>
              </a:spcAft>
              <a:buNone/>
            </a:pPr>
            <a:r>
              <a:rPr lang="en" sz="1200">
                <a:solidFill>
                  <a:srgbClr val="24292E"/>
                </a:solidFill>
                <a:latin typeface="Courier New"/>
                <a:ea typeface="Courier New"/>
                <a:cs typeface="Courier New"/>
                <a:sym typeface="Courier New"/>
              </a:rPr>
              <a:t>- gue1st12345678901342</a:t>
            </a:r>
            <a:endParaRPr b="1" sz="1200">
              <a:solidFill>
                <a:srgbClr val="24292E"/>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188"/>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88"/>
          <p:cNvSpPr/>
          <p:nvPr/>
        </p:nvSpPr>
        <p:spPr>
          <a:xfrm>
            <a:off x="1510925" y="808800"/>
            <a:ext cx="6867900" cy="38592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rotWithShape="0" algn="bl" dir="966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88"/>
          <p:cNvSpPr txBox="1"/>
          <p:nvPr/>
        </p:nvSpPr>
        <p:spPr>
          <a:xfrm>
            <a:off x="5649800" y="961200"/>
            <a:ext cx="2452800" cy="56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335" name="Google Shape;2335;p188"/>
          <p:cNvSpPr txBox="1"/>
          <p:nvPr>
            <p:ph type="title"/>
          </p:nvPr>
        </p:nvSpPr>
        <p:spPr>
          <a:xfrm>
            <a:off x="-12300" y="0"/>
            <a:ext cx="4372500" cy="1024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3</a:t>
            </a:r>
            <a:endParaRPr sz="1800">
              <a:solidFill>
                <a:srgbClr val="FFFFFF"/>
              </a:solidFill>
              <a:latin typeface="Roboto Light"/>
              <a:ea typeface="Roboto Light"/>
              <a:cs typeface="Roboto Light"/>
              <a:sym typeface="Roboto Light"/>
            </a:endParaRPr>
          </a:p>
        </p:txBody>
      </p:sp>
      <p:sp>
        <p:nvSpPr>
          <p:cNvPr id="2336" name="Google Shape;2336;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7" name="Google Shape;2337;p188"/>
          <p:cNvSpPr txBox="1"/>
          <p:nvPr>
            <p:ph idx="3" type="body"/>
          </p:nvPr>
        </p:nvSpPr>
        <p:spPr>
          <a:xfrm>
            <a:off x="1461025" y="1621475"/>
            <a:ext cx="7006200" cy="2541600"/>
          </a:xfrm>
          <a:prstGeom prst="rect">
            <a:avLst/>
          </a:prstGeom>
          <a:noFill/>
        </p:spPr>
        <p:txBody>
          <a:bodyPr anchorCtr="0" anchor="t" bIns="91425" lIns="365750" spcFirstLastPara="1" rIns="365750"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24292E"/>
                </a:solidFill>
                <a:latin typeface="Courier New"/>
                <a:ea typeface="Courier New"/>
                <a:cs typeface="Courier New"/>
                <a:sym typeface="Courier New"/>
              </a:rPr>
              <a:t>ENFORCEMENT</a:t>
            </a:r>
            <a:endParaRPr b="1">
              <a:solidFill>
                <a:srgbClr val="24292E"/>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All workstations on the corporate domain have been configured to require Administrators to adhere to the above password complexity constraints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refresh intervals. </a:t>
            </a:r>
            <a:endParaRPr>
              <a:solidFill>
                <a:srgbClr val="24292E"/>
              </a:solidFill>
              <a:latin typeface="Courier New"/>
              <a:ea typeface="Courier New"/>
              <a:cs typeface="Courier New"/>
              <a:sym typeface="Courier New"/>
            </a:endParaRPr>
          </a:p>
          <a:p>
            <a:pPr indent="0" lvl="0" marL="0" rtl="0" algn="l">
              <a:lnSpc>
                <a:spcPct val="100000"/>
              </a:lnSpc>
              <a:spcBef>
                <a:spcPts val="80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Non-compliant passwords will be rejected by the </a:t>
            </a:r>
            <a:br>
              <a:rPr lang="en">
                <a:solidFill>
                  <a:srgbClr val="24292E"/>
                </a:solidFill>
                <a:latin typeface="Courier New"/>
                <a:ea typeface="Courier New"/>
                <a:cs typeface="Courier New"/>
                <a:sym typeface="Courier New"/>
              </a:rPr>
            </a:br>
            <a:r>
              <a:rPr lang="en">
                <a:solidFill>
                  <a:srgbClr val="24292E"/>
                </a:solidFill>
                <a:latin typeface="Courier New"/>
                <a:ea typeface="Courier New"/>
                <a:cs typeface="Courier New"/>
                <a:sym typeface="Courier New"/>
              </a:rPr>
              <a:t>operating system.</a:t>
            </a:r>
            <a:endParaRPr>
              <a:solidFill>
                <a:srgbClr val="24292E"/>
              </a:solidFill>
              <a:latin typeface="Courier New"/>
              <a:ea typeface="Courier New"/>
              <a:cs typeface="Courier New"/>
              <a:sym typeface="Courier New"/>
            </a:endParaRPr>
          </a:p>
          <a:p>
            <a:pPr indent="0" lvl="0" marL="0" rtl="0" algn="l">
              <a:lnSpc>
                <a:spcPct val="100000"/>
              </a:lnSpc>
              <a:spcBef>
                <a:spcPts val="800"/>
              </a:spcBef>
              <a:spcAft>
                <a:spcPts val="0"/>
              </a:spcAft>
              <a:buClr>
                <a:schemeClr val="dk1"/>
              </a:buClr>
              <a:buSzPts val="1100"/>
              <a:buFont typeface="Arial"/>
              <a:buNone/>
            </a:pPr>
            <a:r>
              <a:rPr b="1" lang="en">
                <a:solidFill>
                  <a:srgbClr val="24292E"/>
                </a:solidFill>
                <a:latin typeface="Courier New"/>
                <a:ea typeface="Courier New"/>
                <a:cs typeface="Courier New"/>
                <a:sym typeface="Courier New"/>
              </a:rPr>
              <a:t>MONITORING</a:t>
            </a:r>
            <a:endParaRPr b="1">
              <a:solidFill>
                <a:srgbClr val="24292E"/>
              </a:solidFill>
              <a:latin typeface="Courier New"/>
              <a:ea typeface="Courier New"/>
              <a:cs typeface="Courier New"/>
              <a:sym typeface="Courier New"/>
            </a:endParaRPr>
          </a:p>
          <a:p>
            <a:pPr indent="0" lvl="0" marL="0" marR="152400" rtl="0" algn="l">
              <a:lnSpc>
                <a:spcPct val="100000"/>
              </a:lnSpc>
              <a:spcBef>
                <a:spcPts val="0"/>
              </a:spcBef>
              <a:spcAft>
                <a:spcPts val="0"/>
              </a:spcAft>
              <a:buNone/>
            </a:pPr>
            <a:r>
              <a:rPr lang="en">
                <a:solidFill>
                  <a:srgbClr val="24292E"/>
                </a:solidFill>
                <a:latin typeface="Courier New"/>
                <a:ea typeface="Courier New"/>
                <a:cs typeface="Courier New"/>
                <a:sym typeface="Courier New"/>
              </a:rPr>
              <a:t>All attempts to log in as a domain administrator—both remote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local—will be monitored.</a:t>
            </a:r>
            <a:endParaRPr b="1">
              <a:solidFill>
                <a:srgbClr val="24292E"/>
              </a:solidFill>
              <a:latin typeface="Courier New"/>
              <a:ea typeface="Courier New"/>
              <a:cs typeface="Courier New"/>
              <a:sym typeface="Courier New"/>
            </a:endParaRPr>
          </a:p>
        </p:txBody>
      </p:sp>
      <p:cxnSp>
        <p:nvCxnSpPr>
          <p:cNvPr id="2338" name="Google Shape;2338;p1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8" name="Google Shape;2148;p17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7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71"/>
          <p:cNvSpPr txBox="1"/>
          <p:nvPr/>
        </p:nvSpPr>
        <p:spPr>
          <a:xfrm>
            <a:off x="-12300" y="2266088"/>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 governance frameworks to determine which policies an organization</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must develop.</a:t>
            </a:r>
            <a:endParaRPr sz="1600">
              <a:solidFill>
                <a:schemeClr val="dk1"/>
              </a:solidFill>
              <a:latin typeface="Roboto"/>
              <a:ea typeface="Roboto"/>
              <a:cs typeface="Roboto"/>
              <a:sym typeface="Roboto"/>
            </a:endParaRPr>
          </a:p>
        </p:txBody>
      </p:sp>
      <p:sp>
        <p:nvSpPr>
          <p:cNvPr id="2152" name="Google Shape;2152;p171"/>
          <p:cNvSpPr txBox="1"/>
          <p:nvPr/>
        </p:nvSpPr>
        <p:spPr>
          <a:xfrm>
            <a:off x="0" y="3099613"/>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Explain how business continuity planning and disaster recovery ensure business and mission critical functions in the event of a disruption.</a:t>
            </a:r>
            <a:endParaRPr sz="1600">
              <a:solidFill>
                <a:schemeClr val="dk1"/>
              </a:solidFill>
              <a:latin typeface="Roboto"/>
              <a:ea typeface="Roboto"/>
              <a:cs typeface="Roboto"/>
              <a:sym typeface="Roboto"/>
            </a:endParaRPr>
          </a:p>
        </p:txBody>
      </p:sp>
      <p:sp>
        <p:nvSpPr>
          <p:cNvPr id="2153" name="Google Shape;2153;p171"/>
          <p:cNvSpPr txBox="1"/>
          <p:nvPr/>
        </p:nvSpPr>
        <p:spPr>
          <a:xfrm>
            <a:off x="12300" y="1448000"/>
            <a:ext cx="91440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Explain how organizations use policy and procedure to formalize standards </a:t>
            </a:r>
            <a:br>
              <a:rPr lang="en" sz="1600">
                <a:latin typeface="Roboto"/>
                <a:ea typeface="Roboto"/>
                <a:cs typeface="Roboto"/>
                <a:sym typeface="Roboto"/>
              </a:rPr>
            </a:br>
            <a:r>
              <a:rPr lang="en" sz="1600">
                <a:latin typeface="Roboto"/>
                <a:ea typeface="Roboto"/>
                <a:cs typeface="Roboto"/>
                <a:sym typeface="Roboto"/>
              </a:rPr>
              <a:t>of “right” and “wrong.”</a:t>
            </a:r>
            <a:endParaRPr sz="1600">
              <a:latin typeface="Roboto"/>
              <a:ea typeface="Roboto"/>
              <a:cs typeface="Roboto"/>
              <a:sym typeface="Roboto"/>
            </a:endParaRPr>
          </a:p>
        </p:txBody>
      </p:sp>
      <p:sp>
        <p:nvSpPr>
          <p:cNvPr id="2154" name="Google Shape;2154;p171"/>
          <p:cNvSpPr txBox="1"/>
          <p:nvPr>
            <p:ph type="title"/>
          </p:nvPr>
        </p:nvSpPr>
        <p:spPr>
          <a:xfrm>
            <a:off x="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155" name="Google Shape;2155;p1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2156" name="Google Shape;2156;p171"/>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189"/>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dk1"/>
                </a:solidFill>
              </a:rPr>
              <a:t>Activity: Documenting Company Policies</a:t>
            </a:r>
            <a:endParaRPr sz="3000">
              <a:solidFill>
                <a:schemeClr val="dk1"/>
              </a:solidFill>
            </a:endParaRPr>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In this activity, you will develop and document policies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help Geldcorp address its most critical threats.</a:t>
            </a:r>
            <a:endParaRPr sz="1800">
              <a:solidFill>
                <a:schemeClr val="dk1"/>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2344" name="Google Shape;2344;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5" name="Google Shape;2345;p1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6" name="Google Shape;2346;p189"/>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1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7" name="Google Shape;2357;p19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19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Managing Risk</a:t>
            </a:r>
            <a:br>
              <a:rPr lang="en"/>
            </a:br>
            <a:r>
              <a:rPr lang="en"/>
              <a:t>in IT Organizations</a:t>
            </a:r>
            <a:endParaRPr/>
          </a:p>
        </p:txBody>
      </p:sp>
      <p:sp>
        <p:nvSpPr>
          <p:cNvPr id="2363" name="Google Shape;2363;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4" name="Google Shape;2364;p1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pic>
        <p:nvPicPr>
          <p:cNvPr id="2369" name="Google Shape;2369;p193"/>
          <p:cNvPicPr preferRelativeResize="0"/>
          <p:nvPr/>
        </p:nvPicPr>
        <p:blipFill rotWithShape="1">
          <a:blip r:embed="rId3">
            <a:alphaModFix/>
          </a:blip>
          <a:srcRect b="8859" l="1144" r="6527" t="13428"/>
          <a:stretch/>
        </p:blipFill>
        <p:spPr>
          <a:xfrm>
            <a:off x="-12300" y="-700"/>
            <a:ext cx="9168599" cy="5143501"/>
          </a:xfrm>
          <a:prstGeom prst="rect">
            <a:avLst/>
          </a:prstGeom>
          <a:noFill/>
          <a:ln>
            <a:noFill/>
          </a:ln>
        </p:spPr>
      </p:pic>
      <p:sp>
        <p:nvSpPr>
          <p:cNvPr id="2370" name="Google Shape;2370;p1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External Objectives and Policy</a:t>
            </a:r>
            <a:endParaRPr/>
          </a:p>
        </p:txBody>
      </p:sp>
      <p:sp>
        <p:nvSpPr>
          <p:cNvPr id="2371" name="Google Shape;2371;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372" name="Google Shape;2372;p1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3" name="Google Shape;2373;p193"/>
          <p:cNvSpPr txBox="1"/>
          <p:nvPr>
            <p:ph idx="1" type="subTitle"/>
          </p:nvPr>
        </p:nvSpPr>
        <p:spPr>
          <a:xfrm>
            <a:off x="0" y="675975"/>
            <a:ext cx="5106300" cy="1047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Businesses often have to follow external rules in addition to those they set for themselves. External rules don’t directly benefit the business, but might be mandated by law or industry standards.</a:t>
            </a:r>
            <a:endParaRPr/>
          </a:p>
        </p:txBody>
      </p:sp>
      <p:sp>
        <p:nvSpPr>
          <p:cNvPr id="2374" name="Google Shape;2374;p193"/>
          <p:cNvSpPr txBox="1"/>
          <p:nvPr>
            <p:ph idx="3" type="body"/>
          </p:nvPr>
        </p:nvSpPr>
        <p:spPr>
          <a:xfrm>
            <a:off x="175" y="2381625"/>
            <a:ext cx="4696200" cy="1933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chemeClr val="dk1"/>
                </a:solidFill>
              </a:rPr>
              <a:t>Example:</a:t>
            </a:r>
            <a:r>
              <a:rPr lang="en" sz="1600">
                <a:solidFill>
                  <a:schemeClr val="dk1"/>
                </a:solidFill>
                <a:latin typeface="Roboto Medium"/>
                <a:ea typeface="Roboto Medium"/>
                <a:cs typeface="Roboto Medium"/>
                <a:sym typeface="Roboto Medium"/>
              </a:rPr>
              <a:t> </a:t>
            </a:r>
            <a:endParaRPr sz="1600">
              <a:solidFill>
                <a:schemeClr val="dk1"/>
              </a:solidFill>
              <a:latin typeface="Roboto Medium"/>
              <a:ea typeface="Roboto Medium"/>
              <a:cs typeface="Roboto Medium"/>
              <a:sym typeface="Roboto Medium"/>
            </a:endParaRPr>
          </a:p>
          <a:p>
            <a:pPr indent="0" lvl="0" marL="0" rtl="0" algn="l">
              <a:spcBef>
                <a:spcPts val="500"/>
              </a:spcBef>
              <a:spcAft>
                <a:spcPts val="0"/>
              </a:spcAft>
              <a:buNone/>
            </a:pPr>
            <a:r>
              <a:rPr lang="en">
                <a:solidFill>
                  <a:schemeClr val="dk1"/>
                </a:solidFill>
              </a:rPr>
              <a:t>Merchants that process financial transactions are legally required to guarantee their customers’ data remains confidential.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If a company suffers a breach resulting in the disclosure of customer PII, they may be fined and face other legal penalties.</a:t>
            </a:r>
            <a:endParaRPr>
              <a:solidFill>
                <a:schemeClr val="dk1"/>
              </a:solidFill>
              <a:latin typeface="Roboto Medium"/>
              <a:ea typeface="Roboto Medium"/>
              <a:cs typeface="Roboto Medium"/>
              <a:sym typeface="Roboto Medium"/>
            </a:endParaRPr>
          </a:p>
          <a:p>
            <a:pPr indent="0" lvl="0" marL="0" rtl="0" algn="l">
              <a:spcBef>
                <a:spcPts val="0"/>
              </a:spcBef>
              <a:spcAft>
                <a:spcPts val="800"/>
              </a:spcAft>
              <a:buNone/>
            </a:pPr>
            <a:r>
              <a:t/>
            </a:r>
            <a:endParaRPr/>
          </a:p>
        </p:txBody>
      </p:sp>
      <p:cxnSp>
        <p:nvCxnSpPr>
          <p:cNvPr id="2375" name="Google Shape;2375;p193"/>
          <p:cNvCxnSpPr/>
          <p:nvPr/>
        </p:nvCxnSpPr>
        <p:spPr>
          <a:xfrm>
            <a:off x="274375" y="640080"/>
            <a:ext cx="4672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194"/>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400">
                <a:solidFill>
                  <a:schemeClr val="dk1"/>
                </a:solidFill>
                <a:highlight>
                  <a:srgbClr val="FFFF00"/>
                </a:highlight>
              </a:rPr>
              <a:t>G</a:t>
            </a:r>
            <a:r>
              <a:rPr b="1" lang="en" sz="3400">
                <a:solidFill>
                  <a:schemeClr val="dk1"/>
                </a:solidFill>
                <a:highlight>
                  <a:srgbClr val="FFFF00"/>
                </a:highlight>
              </a:rPr>
              <a:t>overnance frameworks</a:t>
            </a:r>
            <a:r>
              <a:rPr lang="en" sz="3400">
                <a:solidFill>
                  <a:schemeClr val="dk1"/>
                </a:solidFill>
              </a:rPr>
              <a:t> are r</a:t>
            </a:r>
            <a:r>
              <a:rPr lang="en" sz="3400"/>
              <a:t>ules and policies that must be followed by everyone in an organization or industry.</a:t>
            </a:r>
            <a:endParaRPr sz="3400"/>
          </a:p>
        </p:txBody>
      </p:sp>
      <p:sp>
        <p:nvSpPr>
          <p:cNvPr id="2381" name="Google Shape;2381;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2" name="Google Shape;2382;p1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8" name="Google Shape;2388;p1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9" name="Google Shape;2389;p1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Governance Frameworks</a:t>
            </a:r>
            <a:endParaRPr/>
          </a:p>
        </p:txBody>
      </p:sp>
      <p:pic>
        <p:nvPicPr>
          <p:cNvPr id="2390" name="Google Shape;2390;p195"/>
          <p:cNvPicPr preferRelativeResize="0"/>
          <p:nvPr/>
        </p:nvPicPr>
        <p:blipFill rotWithShape="1">
          <a:blip r:embed="rId3">
            <a:alphaModFix/>
          </a:blip>
          <a:srcRect b="0" l="0" r="0" t="0"/>
          <a:stretch/>
        </p:blipFill>
        <p:spPr>
          <a:xfrm>
            <a:off x="1116120" y="1193175"/>
            <a:ext cx="6911760" cy="3571076"/>
          </a:xfrm>
          <a:prstGeom prst="rect">
            <a:avLst/>
          </a:prstGeom>
          <a:noFill/>
          <a:ln>
            <a:noFill/>
          </a:ln>
        </p:spPr>
      </p:pic>
      <p:sp>
        <p:nvSpPr>
          <p:cNvPr id="2391" name="Google Shape;2391;p195"/>
          <p:cNvSpPr txBox="1"/>
          <p:nvPr/>
        </p:nvSpPr>
        <p:spPr>
          <a:xfrm>
            <a:off x="1709125" y="2296875"/>
            <a:ext cx="2257200" cy="1721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1" lang="en" sz="2200">
                <a:latin typeface="Roboto"/>
                <a:ea typeface="Roboto"/>
                <a:cs typeface="Roboto"/>
                <a:sym typeface="Roboto"/>
              </a:rPr>
              <a:t>Internal</a:t>
            </a:r>
            <a:endParaRPr sz="1800">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en" sz="1600">
                <a:latin typeface="Roboto"/>
                <a:ea typeface="Roboto"/>
                <a:cs typeface="Roboto"/>
                <a:sym typeface="Roboto"/>
              </a:rPr>
              <a:t>Developed by </a:t>
            </a:r>
            <a:endParaRPr sz="1600">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en" sz="1600">
                <a:latin typeface="Roboto"/>
                <a:ea typeface="Roboto"/>
                <a:cs typeface="Roboto"/>
                <a:sym typeface="Roboto"/>
              </a:rPr>
              <a:t>the company.</a:t>
            </a:r>
            <a:endParaRPr sz="1600">
              <a:latin typeface="Roboto"/>
              <a:ea typeface="Roboto"/>
              <a:cs typeface="Roboto"/>
              <a:sym typeface="Roboto"/>
            </a:endParaRPr>
          </a:p>
        </p:txBody>
      </p:sp>
      <p:sp>
        <p:nvSpPr>
          <p:cNvPr id="2392" name="Google Shape;2392;p195"/>
          <p:cNvSpPr txBox="1"/>
          <p:nvPr/>
        </p:nvSpPr>
        <p:spPr>
          <a:xfrm>
            <a:off x="5175625" y="2296875"/>
            <a:ext cx="2338200" cy="1721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1" lang="en" sz="2200">
                <a:latin typeface="Roboto"/>
                <a:ea typeface="Roboto"/>
                <a:cs typeface="Roboto"/>
                <a:sym typeface="Roboto"/>
              </a:rPr>
              <a:t>External </a:t>
            </a:r>
            <a:endParaRPr sz="18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lang="en" sz="1600">
                <a:latin typeface="Roboto"/>
                <a:ea typeface="Roboto"/>
                <a:cs typeface="Roboto"/>
                <a:sym typeface="Roboto"/>
              </a:rPr>
              <a:t>Developed by standards bodies </a:t>
            </a:r>
            <a:br>
              <a:rPr lang="en" sz="1600">
                <a:latin typeface="Roboto"/>
                <a:ea typeface="Roboto"/>
                <a:cs typeface="Roboto"/>
                <a:sym typeface="Roboto"/>
              </a:rPr>
            </a:br>
            <a:r>
              <a:rPr lang="en" sz="1600">
                <a:latin typeface="Roboto"/>
                <a:ea typeface="Roboto"/>
                <a:cs typeface="Roboto"/>
                <a:sym typeface="Roboto"/>
              </a:rPr>
              <a:t>or governments.</a:t>
            </a:r>
            <a:endParaRPr b="0" i="0" sz="1600" u="none" cap="none" strike="noStrike">
              <a:solidFill>
                <a:srgbClr val="00000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1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Governance Frameworks</a:t>
            </a:r>
            <a:endParaRPr>
              <a:solidFill>
                <a:schemeClr val="dk1"/>
              </a:solidFill>
            </a:endParaRPr>
          </a:p>
          <a:p>
            <a:pPr indent="0" lvl="0" marL="0" rtl="0" algn="l">
              <a:spcBef>
                <a:spcPts val="0"/>
              </a:spcBef>
              <a:spcAft>
                <a:spcPts val="0"/>
              </a:spcAft>
              <a:buNone/>
            </a:pPr>
            <a:r>
              <a:t/>
            </a:r>
            <a:endParaRPr/>
          </a:p>
        </p:txBody>
      </p:sp>
      <p:sp>
        <p:nvSpPr>
          <p:cNvPr id="2398" name="Google Shape;2398;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9" name="Google Shape;2399;p1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0" name="Google Shape;2400;p1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 information security professionals, it is important to understand the distinctions between:</a:t>
            </a:r>
            <a:endParaRPr/>
          </a:p>
        </p:txBody>
      </p:sp>
      <p:sp>
        <p:nvSpPr>
          <p:cNvPr id="2401" name="Google Shape;2401;p196"/>
          <p:cNvSpPr txBox="1"/>
          <p:nvPr>
            <p:ph idx="3" type="body"/>
          </p:nvPr>
        </p:nvSpPr>
        <p:spPr>
          <a:xfrm>
            <a:off x="3644150" y="2615425"/>
            <a:ext cx="3876600" cy="8631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t>All of these will help guide your decision-making process in everything you do.</a:t>
            </a:r>
            <a:endParaRPr sz="1800"/>
          </a:p>
        </p:txBody>
      </p:sp>
      <p:sp>
        <p:nvSpPr>
          <p:cNvPr id="2402" name="Google Shape;2402;p196"/>
          <p:cNvSpPr/>
          <p:nvPr/>
        </p:nvSpPr>
        <p:spPr>
          <a:xfrm>
            <a:off x="1153575" y="1618825"/>
            <a:ext cx="21360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96"/>
          <p:cNvSpPr/>
          <p:nvPr/>
        </p:nvSpPr>
        <p:spPr>
          <a:xfrm>
            <a:off x="1153596" y="2209900"/>
            <a:ext cx="21360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96"/>
          <p:cNvSpPr/>
          <p:nvPr/>
        </p:nvSpPr>
        <p:spPr>
          <a:xfrm>
            <a:off x="1153596" y="2800975"/>
            <a:ext cx="21360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96"/>
          <p:cNvSpPr/>
          <p:nvPr/>
        </p:nvSpPr>
        <p:spPr>
          <a:xfrm>
            <a:off x="1153596" y="3392050"/>
            <a:ext cx="21360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96"/>
          <p:cNvSpPr/>
          <p:nvPr/>
        </p:nvSpPr>
        <p:spPr>
          <a:xfrm>
            <a:off x="1153575" y="3983150"/>
            <a:ext cx="21360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7" name="Google Shape;2407;p196"/>
          <p:cNvGrpSpPr/>
          <p:nvPr/>
        </p:nvGrpSpPr>
        <p:grpSpPr>
          <a:xfrm>
            <a:off x="442095" y="1655754"/>
            <a:ext cx="577822" cy="412443"/>
            <a:chOff x="453224" y="1424000"/>
            <a:chExt cx="510985" cy="364800"/>
          </a:xfrm>
        </p:grpSpPr>
        <p:sp>
          <p:nvSpPr>
            <p:cNvPr id="2408" name="Google Shape;2408;p19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09" name="Google Shape;2409;p19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10" name="Google Shape;2410;p196"/>
          <p:cNvGrpSpPr/>
          <p:nvPr/>
        </p:nvGrpSpPr>
        <p:grpSpPr>
          <a:xfrm>
            <a:off x="442095" y="2246844"/>
            <a:ext cx="577822" cy="412443"/>
            <a:chOff x="453224" y="1424000"/>
            <a:chExt cx="510985" cy="364800"/>
          </a:xfrm>
        </p:grpSpPr>
        <p:sp>
          <p:nvSpPr>
            <p:cNvPr id="2411" name="Google Shape;2411;p19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12" name="Google Shape;2412;p19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13" name="Google Shape;2413;p196"/>
          <p:cNvGrpSpPr/>
          <p:nvPr/>
        </p:nvGrpSpPr>
        <p:grpSpPr>
          <a:xfrm>
            <a:off x="442095" y="2837934"/>
            <a:ext cx="577822" cy="412443"/>
            <a:chOff x="453224" y="1424000"/>
            <a:chExt cx="510985" cy="364800"/>
          </a:xfrm>
        </p:grpSpPr>
        <p:sp>
          <p:nvSpPr>
            <p:cNvPr id="2414" name="Google Shape;2414;p19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15" name="Google Shape;2415;p19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16" name="Google Shape;2416;p196"/>
          <p:cNvGrpSpPr/>
          <p:nvPr/>
        </p:nvGrpSpPr>
        <p:grpSpPr>
          <a:xfrm>
            <a:off x="442095" y="3429024"/>
            <a:ext cx="577822" cy="412443"/>
            <a:chOff x="453224" y="1424000"/>
            <a:chExt cx="510985" cy="364800"/>
          </a:xfrm>
        </p:grpSpPr>
        <p:sp>
          <p:nvSpPr>
            <p:cNvPr id="2417" name="Google Shape;2417;p19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18" name="Google Shape;2418;p19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19" name="Google Shape;2419;p196"/>
          <p:cNvGrpSpPr/>
          <p:nvPr/>
        </p:nvGrpSpPr>
        <p:grpSpPr>
          <a:xfrm>
            <a:off x="442095" y="4020114"/>
            <a:ext cx="577822" cy="412443"/>
            <a:chOff x="453224" y="1424000"/>
            <a:chExt cx="510985" cy="364800"/>
          </a:xfrm>
        </p:grpSpPr>
        <p:sp>
          <p:nvSpPr>
            <p:cNvPr id="2420" name="Google Shape;2420;p19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21" name="Google Shape;2421;p19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22" name="Google Shape;2422;p196"/>
          <p:cNvSpPr txBox="1"/>
          <p:nvPr/>
        </p:nvSpPr>
        <p:spPr>
          <a:xfrm>
            <a:off x="0" y="1621525"/>
            <a:ext cx="3247800" cy="486300"/>
          </a:xfrm>
          <a:prstGeom prst="rect">
            <a:avLst/>
          </a:prstGeom>
          <a:noFill/>
          <a:ln>
            <a:noFill/>
          </a:ln>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sz="1800">
                <a:latin typeface="Roboto"/>
                <a:ea typeface="Roboto"/>
                <a:cs typeface="Roboto"/>
                <a:sym typeface="Roboto"/>
              </a:rPr>
              <a:t>Laws</a:t>
            </a:r>
            <a:endParaRPr sz="1800">
              <a:latin typeface="Roboto"/>
              <a:ea typeface="Roboto"/>
              <a:cs typeface="Roboto"/>
              <a:sym typeface="Roboto"/>
            </a:endParaRPr>
          </a:p>
        </p:txBody>
      </p:sp>
      <p:sp>
        <p:nvSpPr>
          <p:cNvPr id="2423" name="Google Shape;2423;p196"/>
          <p:cNvSpPr txBox="1"/>
          <p:nvPr/>
        </p:nvSpPr>
        <p:spPr>
          <a:xfrm>
            <a:off x="0" y="2199674"/>
            <a:ext cx="3247800" cy="486300"/>
          </a:xfrm>
          <a:prstGeom prst="rect">
            <a:avLst/>
          </a:prstGeom>
          <a:noFill/>
          <a:ln>
            <a:noFill/>
          </a:ln>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sz="1800">
                <a:latin typeface="Roboto"/>
                <a:ea typeface="Roboto"/>
                <a:cs typeface="Roboto"/>
                <a:sym typeface="Roboto"/>
              </a:rPr>
              <a:t>Regulations</a:t>
            </a:r>
            <a:endParaRPr sz="1800">
              <a:latin typeface="Roboto"/>
              <a:ea typeface="Roboto"/>
              <a:cs typeface="Roboto"/>
              <a:sym typeface="Roboto"/>
            </a:endParaRPr>
          </a:p>
        </p:txBody>
      </p:sp>
      <p:sp>
        <p:nvSpPr>
          <p:cNvPr id="2424" name="Google Shape;2424;p196"/>
          <p:cNvSpPr txBox="1"/>
          <p:nvPr/>
        </p:nvSpPr>
        <p:spPr>
          <a:xfrm>
            <a:off x="0" y="2810949"/>
            <a:ext cx="3247800" cy="446400"/>
          </a:xfrm>
          <a:prstGeom prst="rect">
            <a:avLst/>
          </a:prstGeom>
          <a:noFill/>
          <a:ln>
            <a:noFill/>
          </a:ln>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sz="1800">
                <a:latin typeface="Roboto"/>
                <a:ea typeface="Roboto"/>
                <a:cs typeface="Roboto"/>
                <a:sym typeface="Roboto"/>
              </a:rPr>
              <a:t>Policies</a:t>
            </a:r>
            <a:endParaRPr sz="1800">
              <a:latin typeface="Roboto"/>
              <a:ea typeface="Roboto"/>
              <a:cs typeface="Roboto"/>
              <a:sym typeface="Roboto"/>
            </a:endParaRPr>
          </a:p>
        </p:txBody>
      </p:sp>
      <p:sp>
        <p:nvSpPr>
          <p:cNvPr id="2425" name="Google Shape;2425;p196"/>
          <p:cNvSpPr txBox="1"/>
          <p:nvPr/>
        </p:nvSpPr>
        <p:spPr>
          <a:xfrm>
            <a:off x="0" y="3421598"/>
            <a:ext cx="3247800" cy="446400"/>
          </a:xfrm>
          <a:prstGeom prst="rect">
            <a:avLst/>
          </a:prstGeom>
          <a:noFill/>
          <a:ln>
            <a:noFill/>
          </a:ln>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sz="1800">
                <a:latin typeface="Roboto"/>
                <a:ea typeface="Roboto"/>
                <a:cs typeface="Roboto"/>
                <a:sym typeface="Roboto"/>
              </a:rPr>
              <a:t>Guidelines</a:t>
            </a:r>
            <a:endParaRPr sz="1800">
              <a:latin typeface="Roboto"/>
              <a:ea typeface="Roboto"/>
              <a:cs typeface="Roboto"/>
              <a:sym typeface="Roboto"/>
            </a:endParaRPr>
          </a:p>
        </p:txBody>
      </p:sp>
      <p:sp>
        <p:nvSpPr>
          <p:cNvPr id="2426" name="Google Shape;2426;p196"/>
          <p:cNvSpPr txBox="1"/>
          <p:nvPr/>
        </p:nvSpPr>
        <p:spPr>
          <a:xfrm>
            <a:off x="0" y="4003075"/>
            <a:ext cx="3247800" cy="446400"/>
          </a:xfrm>
          <a:prstGeom prst="rect">
            <a:avLst/>
          </a:prstGeom>
          <a:noFill/>
          <a:ln>
            <a:noFill/>
          </a:ln>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sz="1800">
                <a:latin typeface="Roboto"/>
                <a:ea typeface="Roboto"/>
                <a:cs typeface="Roboto"/>
                <a:sym typeface="Roboto"/>
              </a:rPr>
              <a:t>Frameworks</a:t>
            </a:r>
            <a:endParaRPr sz="1800">
              <a:latin typeface="Roboto"/>
              <a:ea typeface="Roboto"/>
              <a:cs typeface="Roboto"/>
              <a:sym typeface="Roboto"/>
            </a:endParaRPr>
          </a:p>
        </p:txBody>
      </p:sp>
      <p:sp>
        <p:nvSpPr>
          <p:cNvPr id="2427" name="Google Shape;2427;p196"/>
          <p:cNvSpPr/>
          <p:nvPr/>
        </p:nvSpPr>
        <p:spPr>
          <a:xfrm>
            <a:off x="3372975" y="1624375"/>
            <a:ext cx="187800" cy="2845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197"/>
          <p:cNvSpPr txBox="1"/>
          <p:nvPr>
            <p:ph idx="1" type="subTitle"/>
          </p:nvPr>
        </p:nvSpPr>
        <p:spPr>
          <a:xfrm>
            <a:off x="0" y="1039700"/>
            <a:ext cx="9187800" cy="3131700"/>
          </a:xfrm>
          <a:prstGeom prst="rect">
            <a:avLst/>
          </a:prstGeom>
        </p:spPr>
        <p:txBody>
          <a:bodyPr anchorCtr="0" anchor="ctr" bIns="91425" lIns="2103100" spcFirstLastPara="1" rIns="914400" wrap="square" tIns="91425">
            <a:noAutofit/>
          </a:bodyPr>
          <a:lstStyle/>
          <a:p>
            <a:pPr indent="0" lvl="0" marL="0" rtl="0" algn="l">
              <a:spcBef>
                <a:spcPts val="0"/>
              </a:spcBef>
              <a:spcAft>
                <a:spcPts val="0"/>
              </a:spcAft>
              <a:buNone/>
            </a:pPr>
            <a:r>
              <a:rPr lang="en" sz="3400"/>
              <a:t>A </a:t>
            </a:r>
            <a:r>
              <a:rPr b="1" lang="en" sz="3400">
                <a:highlight>
                  <a:srgbClr val="FFFF00"/>
                </a:highlight>
              </a:rPr>
              <a:t>policy</a:t>
            </a:r>
            <a:r>
              <a:rPr lang="en" sz="3400"/>
              <a:t> is a set of rules </a:t>
            </a:r>
            <a:br>
              <a:rPr lang="en" sz="3400"/>
            </a:br>
            <a:r>
              <a:rPr lang="en" sz="3400"/>
              <a:t>that inform standards for behavior and operations.</a:t>
            </a:r>
            <a:endParaRPr sz="3400"/>
          </a:p>
        </p:txBody>
      </p:sp>
      <p:sp>
        <p:nvSpPr>
          <p:cNvPr id="2433" name="Google Shape;2433;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4" name="Google Shape;2434;p1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sp>
        <p:nvSpPr>
          <p:cNvPr id="2439" name="Google Shape;2439;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0" name="Google Shape;2440;p1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2441" name="Google Shape;2441;p198"/>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42" name="Google Shape;2442;p1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Policy Examples</a:t>
            </a:r>
            <a:endParaRPr/>
          </a:p>
        </p:txBody>
      </p:sp>
      <p:sp>
        <p:nvSpPr>
          <p:cNvPr id="2443" name="Google Shape;2443;p198"/>
          <p:cNvSpPr txBox="1"/>
          <p:nvPr>
            <p:ph idx="2" type="subTitle"/>
          </p:nvPr>
        </p:nvSpPr>
        <p:spPr>
          <a:xfrm>
            <a:off x="-12300" y="2135850"/>
            <a:ext cx="4298400" cy="2544600"/>
          </a:xfrm>
          <a:prstGeom prst="rect">
            <a:avLst/>
          </a:prstGeom>
        </p:spPr>
        <p:txBody>
          <a:bodyPr anchorCtr="0" anchor="t" bIns="0" lIns="457200" spcFirstLastPara="1" rIns="457200" wrap="square" tIns="0">
            <a:noAutofit/>
          </a:bodyPr>
          <a:lstStyle/>
          <a:p>
            <a:pPr indent="-180340" lvl="0" marL="320040" rtl="0" algn="l">
              <a:spcBef>
                <a:spcPts val="0"/>
              </a:spcBef>
              <a:spcAft>
                <a:spcPts val="0"/>
              </a:spcAft>
              <a:buSzPts val="1400"/>
              <a:buChar char="●"/>
            </a:pPr>
            <a:r>
              <a:rPr lang="en" sz="1400"/>
              <a:t>A form of non-intrusive policy adopted by organizations that specifically define the acceptable use of non-company owned devices. </a:t>
            </a:r>
            <a:endParaRPr sz="1400"/>
          </a:p>
          <a:p>
            <a:pPr indent="-180340" lvl="0" marL="320040" rtl="0" algn="l">
              <a:spcBef>
                <a:spcPts val="1000"/>
              </a:spcBef>
              <a:spcAft>
                <a:spcPts val="1000"/>
              </a:spcAft>
              <a:buSzPts val="1400"/>
              <a:buChar char="●"/>
            </a:pPr>
            <a:r>
              <a:rPr lang="en" sz="1400"/>
              <a:t>Devices referenced in this policy may include desktop computers, routers, switches, test measurement equipment, and weather equipment.</a:t>
            </a:r>
            <a:endParaRPr sz="1400"/>
          </a:p>
        </p:txBody>
      </p:sp>
      <p:sp>
        <p:nvSpPr>
          <p:cNvPr id="2444" name="Google Shape;2444;p198"/>
          <p:cNvSpPr txBox="1"/>
          <p:nvPr>
            <p:ph idx="3" type="subTitle"/>
          </p:nvPr>
        </p:nvSpPr>
        <p:spPr>
          <a:xfrm>
            <a:off x="4466800" y="2138100"/>
            <a:ext cx="4475400" cy="2544600"/>
          </a:xfrm>
          <a:prstGeom prst="rect">
            <a:avLst/>
          </a:prstGeom>
        </p:spPr>
        <p:txBody>
          <a:bodyPr anchorCtr="0" anchor="t" bIns="0" lIns="457200" spcFirstLastPara="1" rIns="457200" wrap="square" tIns="0">
            <a:noAutofit/>
          </a:bodyPr>
          <a:lstStyle/>
          <a:p>
            <a:pPr indent="-180340" lvl="0" marL="320040" rtl="0" algn="l">
              <a:spcBef>
                <a:spcPts val="0"/>
              </a:spcBef>
              <a:spcAft>
                <a:spcPts val="0"/>
              </a:spcAft>
              <a:buSzPts val="1400"/>
              <a:buChar char="●"/>
            </a:pPr>
            <a:r>
              <a:rPr lang="en" sz="1400"/>
              <a:t>An example of a restrictive or intrusive policy that is a subset of a BYOD policy. </a:t>
            </a:r>
            <a:endParaRPr sz="1400"/>
          </a:p>
          <a:p>
            <a:pPr indent="-180340" lvl="0" marL="320040" rtl="0" algn="l">
              <a:spcBef>
                <a:spcPts val="1000"/>
              </a:spcBef>
              <a:spcAft>
                <a:spcPts val="0"/>
              </a:spcAft>
              <a:buSzPts val="1400"/>
              <a:buChar char="●"/>
            </a:pPr>
            <a:r>
              <a:rPr lang="en" sz="1400"/>
              <a:t>MDM is more specifically defined as an acceptable use policy of personally- owned mobile devices. Devices referenced in this policy include cell phones, laptops, and WiFi hotspots.</a:t>
            </a:r>
            <a:endParaRPr sz="1400"/>
          </a:p>
          <a:p>
            <a:pPr indent="0" lvl="0" marL="0" rtl="0" algn="l">
              <a:spcBef>
                <a:spcPts val="1000"/>
              </a:spcBef>
              <a:spcAft>
                <a:spcPts val="1000"/>
              </a:spcAft>
              <a:buNone/>
            </a:pPr>
            <a:r>
              <a:t/>
            </a:r>
            <a:endParaRPr sz="1400"/>
          </a:p>
        </p:txBody>
      </p:sp>
      <p:sp>
        <p:nvSpPr>
          <p:cNvPr id="2445" name="Google Shape;2445;p198"/>
          <p:cNvSpPr txBox="1"/>
          <p:nvPr>
            <p:ph idx="4" type="subTitle"/>
          </p:nvPr>
        </p:nvSpPr>
        <p:spPr>
          <a:xfrm>
            <a:off x="457150" y="1433138"/>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Bring Your Own Device (BYOD)</a:t>
            </a:r>
            <a:endParaRPr/>
          </a:p>
        </p:txBody>
      </p:sp>
      <p:sp>
        <p:nvSpPr>
          <p:cNvPr id="2446" name="Google Shape;2446;p198"/>
          <p:cNvSpPr txBox="1"/>
          <p:nvPr>
            <p:ph idx="5" type="subTitle"/>
          </p:nvPr>
        </p:nvSpPr>
        <p:spPr>
          <a:xfrm>
            <a:off x="4876750" y="1416600"/>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Mobile Device Management (MDM)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2" name="Google Shape;2162;p1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3" name="Google Shape;2163;p172"/>
          <p:cNvSpPr/>
          <p:nvPr/>
        </p:nvSpPr>
        <p:spPr>
          <a:xfrm>
            <a:off x="3099139" y="2141938"/>
            <a:ext cx="2216700" cy="759300"/>
          </a:xfrm>
          <a:prstGeom prst="homePlate">
            <a:avLst>
              <a:gd fmla="val 0" name="adj"/>
            </a:avLst>
          </a:prstGeom>
          <a:solidFill>
            <a:srgbClr val="9EE24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2"/>
          <p:cNvSpPr/>
          <p:nvPr/>
        </p:nvSpPr>
        <p:spPr>
          <a:xfrm flipH="1">
            <a:off x="835689" y="2141938"/>
            <a:ext cx="2216700" cy="759300"/>
          </a:xfrm>
          <a:prstGeom prst="homePlate">
            <a:avLst>
              <a:gd fmla="val 50000" name="adj"/>
            </a:avLst>
          </a:prstGeom>
          <a:solidFill>
            <a:srgbClr val="FECF4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72"/>
          <p:cNvSpPr txBox="1"/>
          <p:nvPr/>
        </p:nvSpPr>
        <p:spPr>
          <a:xfrm>
            <a:off x="1200812" y="2321488"/>
            <a:ext cx="1756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Day 1</a:t>
            </a:r>
            <a:endParaRPr b="1" sz="1600">
              <a:latin typeface="Roboto"/>
              <a:ea typeface="Roboto"/>
              <a:cs typeface="Roboto"/>
              <a:sym typeface="Roboto"/>
            </a:endParaRPr>
          </a:p>
        </p:txBody>
      </p:sp>
      <p:sp>
        <p:nvSpPr>
          <p:cNvPr id="2166" name="Google Shape;2166;p172"/>
          <p:cNvSpPr txBox="1"/>
          <p:nvPr/>
        </p:nvSpPr>
        <p:spPr>
          <a:xfrm>
            <a:off x="3373645" y="2321478"/>
            <a:ext cx="166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Day 2</a:t>
            </a:r>
            <a:endParaRPr b="1" sz="1600">
              <a:latin typeface="Roboto"/>
              <a:ea typeface="Roboto"/>
              <a:cs typeface="Roboto"/>
              <a:sym typeface="Roboto"/>
            </a:endParaRPr>
          </a:p>
        </p:txBody>
      </p:sp>
      <p:cxnSp>
        <p:nvCxnSpPr>
          <p:cNvPr id="2167" name="Google Shape;2167;p172"/>
          <p:cNvCxnSpPr/>
          <p:nvPr/>
        </p:nvCxnSpPr>
        <p:spPr>
          <a:xfrm rot="10800000">
            <a:off x="2078913" y="1649138"/>
            <a:ext cx="0" cy="653400"/>
          </a:xfrm>
          <a:prstGeom prst="straightConnector1">
            <a:avLst/>
          </a:prstGeom>
          <a:noFill/>
          <a:ln cap="flat" cmpd="sng" w="9525">
            <a:solidFill>
              <a:srgbClr val="000000"/>
            </a:solidFill>
            <a:prstDash val="solid"/>
            <a:round/>
            <a:headEnd len="med" w="med" type="oval"/>
            <a:tailEnd len="med" w="med" type="none"/>
          </a:ln>
        </p:spPr>
      </p:cxnSp>
      <p:sp>
        <p:nvSpPr>
          <p:cNvPr id="2168" name="Google Shape;2168;p172"/>
          <p:cNvSpPr/>
          <p:nvPr/>
        </p:nvSpPr>
        <p:spPr>
          <a:xfrm>
            <a:off x="73100" y="574375"/>
            <a:ext cx="8929200" cy="11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72"/>
          <p:cNvSpPr/>
          <p:nvPr/>
        </p:nvSpPr>
        <p:spPr>
          <a:xfrm>
            <a:off x="5362589" y="2141938"/>
            <a:ext cx="2216700" cy="759300"/>
          </a:xfrm>
          <a:prstGeom prst="homePlate">
            <a:avLst>
              <a:gd fmla="val 50000" name="adj"/>
            </a:avLst>
          </a:prstGeom>
          <a:solidFill>
            <a:srgbClr val="005CC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72"/>
          <p:cNvSpPr txBox="1"/>
          <p:nvPr/>
        </p:nvSpPr>
        <p:spPr>
          <a:xfrm>
            <a:off x="5520420" y="2321478"/>
            <a:ext cx="166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Today</a:t>
            </a:r>
            <a:endParaRPr b="1" sz="1600">
              <a:solidFill>
                <a:schemeClr val="lt1"/>
              </a:solidFill>
              <a:latin typeface="Roboto"/>
              <a:ea typeface="Roboto"/>
              <a:cs typeface="Roboto"/>
              <a:sym typeface="Roboto"/>
            </a:endParaRPr>
          </a:p>
        </p:txBody>
      </p:sp>
      <p:cxnSp>
        <p:nvCxnSpPr>
          <p:cNvPr id="2171" name="Google Shape;2171;p172"/>
          <p:cNvCxnSpPr/>
          <p:nvPr/>
        </p:nvCxnSpPr>
        <p:spPr>
          <a:xfrm>
            <a:off x="6405575" y="2882725"/>
            <a:ext cx="0" cy="492300"/>
          </a:xfrm>
          <a:prstGeom prst="straightConnector1">
            <a:avLst/>
          </a:prstGeom>
          <a:noFill/>
          <a:ln cap="flat" cmpd="sng" w="9525">
            <a:solidFill>
              <a:srgbClr val="000000"/>
            </a:solidFill>
            <a:prstDash val="solid"/>
            <a:round/>
            <a:headEnd len="med" w="med" type="none"/>
            <a:tailEnd len="med" w="med" type="none"/>
          </a:ln>
        </p:spPr>
      </p:cxnSp>
      <p:sp>
        <p:nvSpPr>
          <p:cNvPr id="2172" name="Google Shape;2172;p172"/>
          <p:cNvSpPr txBox="1"/>
          <p:nvPr/>
        </p:nvSpPr>
        <p:spPr>
          <a:xfrm>
            <a:off x="5520425" y="3435800"/>
            <a:ext cx="2862600" cy="138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200"/>
              </a:spcAft>
              <a:buNone/>
            </a:pPr>
            <a:r>
              <a:rPr lang="en" sz="1800">
                <a:latin typeface="Roboto"/>
                <a:ea typeface="Roboto"/>
                <a:cs typeface="Roboto"/>
                <a:sym typeface="Roboto"/>
              </a:rPr>
              <a:t>We will cover governance, compliance, and business continuity planning and disaster recovery (BCP and DR).</a:t>
            </a:r>
            <a:endParaRPr sz="1800">
              <a:latin typeface="Roboto"/>
              <a:ea typeface="Roboto"/>
              <a:cs typeface="Roboto"/>
              <a:sym typeface="Roboto"/>
            </a:endParaRPr>
          </a:p>
        </p:txBody>
      </p:sp>
      <p:sp>
        <p:nvSpPr>
          <p:cNvPr id="2173" name="Google Shape;2173;p172"/>
          <p:cNvSpPr txBox="1"/>
          <p:nvPr/>
        </p:nvSpPr>
        <p:spPr>
          <a:xfrm>
            <a:off x="987350" y="369600"/>
            <a:ext cx="2183100" cy="1108200"/>
          </a:xfrm>
          <a:prstGeom prst="rect">
            <a:avLst/>
          </a:prstGeom>
          <a:noFill/>
          <a:ln>
            <a:noFill/>
          </a:ln>
        </p:spPr>
        <p:txBody>
          <a:bodyPr anchorCtr="0" anchor="b" bIns="0" lIns="0" spcFirstLastPara="1" rIns="0" wrap="square" tIns="0">
            <a:noAutofit/>
          </a:bodyPr>
          <a:lstStyle/>
          <a:p>
            <a:pPr indent="0" lvl="0" marL="0" rtl="0" algn="l">
              <a:spcBef>
                <a:spcPts val="0"/>
              </a:spcBef>
              <a:spcAft>
                <a:spcPts val="200"/>
              </a:spcAft>
              <a:buNone/>
            </a:pPr>
            <a:r>
              <a:rPr lang="en" sz="1800">
                <a:latin typeface="Roboto"/>
                <a:ea typeface="Roboto"/>
                <a:cs typeface="Roboto"/>
                <a:sym typeface="Roboto"/>
              </a:rPr>
              <a:t>Structure of the security organization and the importance of security culture. </a:t>
            </a:r>
            <a:endParaRPr sz="1800">
              <a:latin typeface="Roboto"/>
              <a:ea typeface="Roboto"/>
              <a:cs typeface="Roboto"/>
              <a:sym typeface="Roboto"/>
            </a:endParaRPr>
          </a:p>
        </p:txBody>
      </p:sp>
      <p:cxnSp>
        <p:nvCxnSpPr>
          <p:cNvPr id="2174" name="Google Shape;2174;p172"/>
          <p:cNvCxnSpPr/>
          <p:nvPr/>
        </p:nvCxnSpPr>
        <p:spPr>
          <a:xfrm rot="10800000">
            <a:off x="4185813" y="1649138"/>
            <a:ext cx="0" cy="653400"/>
          </a:xfrm>
          <a:prstGeom prst="straightConnector1">
            <a:avLst/>
          </a:prstGeom>
          <a:noFill/>
          <a:ln cap="flat" cmpd="sng" w="9525">
            <a:solidFill>
              <a:srgbClr val="000000"/>
            </a:solidFill>
            <a:prstDash val="solid"/>
            <a:round/>
            <a:headEnd len="med" w="med" type="oval"/>
            <a:tailEnd len="med" w="med" type="none"/>
          </a:ln>
        </p:spPr>
      </p:cxnSp>
      <p:sp>
        <p:nvSpPr>
          <p:cNvPr id="2175" name="Google Shape;2175;p172"/>
          <p:cNvSpPr txBox="1"/>
          <p:nvPr/>
        </p:nvSpPr>
        <p:spPr>
          <a:xfrm>
            <a:off x="3437175" y="621000"/>
            <a:ext cx="1756200" cy="856800"/>
          </a:xfrm>
          <a:prstGeom prst="rect">
            <a:avLst/>
          </a:prstGeom>
          <a:noFill/>
          <a:ln>
            <a:noFill/>
          </a:ln>
        </p:spPr>
        <p:txBody>
          <a:bodyPr anchorCtr="0" anchor="b" bIns="0" lIns="0" spcFirstLastPara="1" rIns="0" wrap="square" tIns="0">
            <a:noAutofit/>
          </a:bodyPr>
          <a:lstStyle/>
          <a:p>
            <a:pPr indent="0" lvl="0" marL="0" rtl="0" algn="l">
              <a:spcBef>
                <a:spcPts val="0"/>
              </a:spcBef>
              <a:spcAft>
                <a:spcPts val="200"/>
              </a:spcAft>
              <a:buNone/>
            </a:pPr>
            <a:r>
              <a:rPr lang="en" sz="1800">
                <a:solidFill>
                  <a:schemeClr val="dk1"/>
                </a:solidFill>
                <a:latin typeface="Roboto"/>
                <a:ea typeface="Roboto"/>
                <a:cs typeface="Roboto"/>
                <a:sym typeface="Roboto"/>
              </a:rPr>
              <a:t>Threat modeling and risk analysis.</a:t>
            </a:r>
            <a:endParaRPr sz="1800">
              <a:latin typeface="Roboto"/>
              <a:ea typeface="Roboto"/>
              <a:cs typeface="Roboto"/>
              <a:sym typeface="Roboto"/>
            </a:endParaRPr>
          </a:p>
        </p:txBody>
      </p:sp>
      <p:cxnSp>
        <p:nvCxnSpPr>
          <p:cNvPr id="2176" name="Google Shape;2176;p172"/>
          <p:cNvCxnSpPr/>
          <p:nvPr/>
        </p:nvCxnSpPr>
        <p:spPr>
          <a:xfrm>
            <a:off x="6405563" y="2721688"/>
            <a:ext cx="0" cy="161100"/>
          </a:xfrm>
          <a:prstGeom prst="straightConnector1">
            <a:avLst/>
          </a:prstGeom>
          <a:noFill/>
          <a:ln cap="flat" cmpd="sng" w="9525">
            <a:solidFill>
              <a:schemeClr val="lt1"/>
            </a:solidFill>
            <a:prstDash val="solid"/>
            <a:round/>
            <a:headEnd len="med" w="med" type="oval"/>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199"/>
          <p:cNvSpPr txBox="1"/>
          <p:nvPr>
            <p:ph idx="1" type="subTitle"/>
          </p:nvPr>
        </p:nvSpPr>
        <p:spPr>
          <a:xfrm>
            <a:off x="0" y="1039700"/>
            <a:ext cx="9187800" cy="3131700"/>
          </a:xfrm>
          <a:prstGeom prst="rect">
            <a:avLst/>
          </a:prstGeom>
        </p:spPr>
        <p:txBody>
          <a:bodyPr anchorCtr="0" anchor="ctr" bIns="91425" lIns="1920225" spcFirstLastPara="1" rIns="1554475" wrap="square" tIns="91425">
            <a:noAutofit/>
          </a:bodyPr>
          <a:lstStyle/>
          <a:p>
            <a:pPr indent="0" lvl="0" marL="0" rtl="0" algn="l">
              <a:spcBef>
                <a:spcPts val="0"/>
              </a:spcBef>
              <a:spcAft>
                <a:spcPts val="0"/>
              </a:spcAft>
              <a:buNone/>
            </a:pPr>
            <a:r>
              <a:rPr b="1" lang="en" sz="2600">
                <a:highlight>
                  <a:srgbClr val="FFFF00"/>
                </a:highlight>
              </a:rPr>
              <a:t>Guidelines</a:t>
            </a:r>
            <a:r>
              <a:rPr lang="en" sz="2600"/>
              <a:t> are similar to policies, </a:t>
            </a:r>
            <a:br>
              <a:rPr lang="en" sz="2600"/>
            </a:br>
            <a:r>
              <a:rPr lang="en" sz="2600"/>
              <a:t>as they are issued by organizations </a:t>
            </a:r>
            <a:br>
              <a:rPr lang="en" sz="2600"/>
            </a:br>
            <a:r>
              <a:rPr lang="en" sz="2600"/>
              <a:t>to make the actions of its employees or departments more predictable, </a:t>
            </a:r>
            <a:br>
              <a:rPr lang="en" sz="2600"/>
            </a:br>
            <a:r>
              <a:rPr lang="en" sz="2600"/>
              <a:t>and presumably of higher quality.</a:t>
            </a:r>
            <a:endParaRPr sz="2600"/>
          </a:p>
        </p:txBody>
      </p:sp>
      <p:sp>
        <p:nvSpPr>
          <p:cNvPr id="2452" name="Google Shape;2452;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3" name="Google Shape;2453;p1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9" name="Google Shape;2459;p2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60" name="Google Shape;2460;p200"/>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solidFill>
                  <a:srgbClr val="6CCCE6"/>
                </a:solidFill>
              </a:rPr>
              <a:t>Guidelines are not mandatory.</a:t>
            </a:r>
            <a:r>
              <a:rPr lang="en"/>
              <a:t> </a:t>
            </a:r>
            <a:endParaRPr/>
          </a:p>
          <a:p>
            <a:pPr indent="0" lvl="0" marL="0" rtl="0" algn="l">
              <a:spcBef>
                <a:spcPts val="0"/>
              </a:spcBef>
              <a:spcAft>
                <a:spcPts val="0"/>
              </a:spcAft>
              <a:buNone/>
            </a:pPr>
            <a:r>
              <a:rPr lang="en"/>
              <a:t>They are only suggestions, </a:t>
            </a:r>
            <a:br>
              <a:rPr lang="en"/>
            </a:br>
            <a:r>
              <a:rPr lang="en"/>
              <a:t>meant to be followed by those </a:t>
            </a:r>
            <a:br>
              <a:rPr lang="en"/>
            </a:br>
            <a:r>
              <a:rPr lang="en"/>
              <a:t>to which they apply.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201"/>
          <p:cNvSpPr txBox="1"/>
          <p:nvPr>
            <p:ph idx="1" type="subTitle"/>
          </p:nvPr>
        </p:nvSpPr>
        <p:spPr>
          <a:xfrm>
            <a:off x="0" y="1039700"/>
            <a:ext cx="9187800" cy="3131700"/>
          </a:xfrm>
          <a:prstGeom prst="rect">
            <a:avLst/>
          </a:prstGeom>
        </p:spPr>
        <p:txBody>
          <a:bodyPr anchorCtr="0" anchor="ctr" bIns="91425" lIns="1828800" spcFirstLastPara="1" rIns="1828800" wrap="square" tIns="91425">
            <a:noAutofit/>
          </a:bodyPr>
          <a:lstStyle/>
          <a:p>
            <a:pPr indent="0" lvl="0" marL="0" rtl="0" algn="l">
              <a:spcBef>
                <a:spcPts val="0"/>
              </a:spcBef>
              <a:spcAft>
                <a:spcPts val="0"/>
              </a:spcAft>
              <a:buNone/>
            </a:pPr>
            <a:r>
              <a:rPr b="1" lang="en" sz="3600">
                <a:highlight>
                  <a:srgbClr val="FFFF00"/>
                </a:highlight>
              </a:rPr>
              <a:t>Law</a:t>
            </a:r>
            <a:r>
              <a:rPr b="1" lang="en" sz="3600">
                <a:highlight>
                  <a:srgbClr val="FFFF00"/>
                </a:highlight>
              </a:rPr>
              <a:t>s</a:t>
            </a:r>
            <a:r>
              <a:rPr lang="en" sz="3600"/>
              <a:t> </a:t>
            </a:r>
            <a:r>
              <a:rPr lang="en" sz="3600"/>
              <a:t>are policies that are written in legal language, and voted upon and passed by legislative bodies of government.</a:t>
            </a:r>
            <a:endParaRPr sz="3600"/>
          </a:p>
        </p:txBody>
      </p:sp>
      <p:sp>
        <p:nvSpPr>
          <p:cNvPr id="2466" name="Google Shape;2466;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7" name="Google Shape;2467;p2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71" name="Shape 2471"/>
        <p:cNvGrpSpPr/>
        <p:nvPr/>
      </p:nvGrpSpPr>
      <p:grpSpPr>
        <a:xfrm>
          <a:off x="0" y="0"/>
          <a:ext cx="0" cy="0"/>
          <a:chOff x="0" y="0"/>
          <a:chExt cx="0" cy="0"/>
        </a:xfrm>
      </p:grpSpPr>
      <p:sp>
        <p:nvSpPr>
          <p:cNvPr id="2472" name="Google Shape;2472;p202"/>
          <p:cNvSpPr/>
          <p:nvPr/>
        </p:nvSpPr>
        <p:spPr>
          <a:xfrm>
            <a:off x="215050" y="595100"/>
            <a:ext cx="8692200" cy="10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02"/>
          <p:cNvSpPr txBox="1"/>
          <p:nvPr>
            <p:ph idx="1" type="subTitle"/>
          </p:nvPr>
        </p:nvSpPr>
        <p:spPr>
          <a:xfrm>
            <a:off x="0" y="25"/>
            <a:ext cx="4065000" cy="5143500"/>
          </a:xfrm>
          <a:prstGeom prst="rect">
            <a:avLst/>
          </a:prstGeom>
        </p:spPr>
        <p:txBody>
          <a:bodyPr anchorCtr="0" anchor="ctr" bIns="0" lIns="457200" spcFirstLastPara="1" rIns="457200" wrap="square" tIns="91425">
            <a:noAutofit/>
          </a:bodyPr>
          <a:lstStyle/>
          <a:p>
            <a:pPr indent="0" lvl="0" marL="0" rtl="0" algn="l">
              <a:spcBef>
                <a:spcPts val="0"/>
              </a:spcBef>
              <a:spcAft>
                <a:spcPts val="0"/>
              </a:spcAft>
              <a:buNone/>
            </a:pPr>
            <a:r>
              <a:rPr lang="en" sz="2000"/>
              <a:t>Laws are enforced by agencies tasked with overseeing and monitoring the rule of law.</a:t>
            </a:r>
            <a:endParaRPr sz="2000"/>
          </a:p>
          <a:p>
            <a:pPr indent="0" lvl="0" marL="0" rtl="0" algn="l">
              <a:spcBef>
                <a:spcPts val="1000"/>
              </a:spcBef>
              <a:spcAft>
                <a:spcPts val="0"/>
              </a:spcAft>
              <a:buNone/>
            </a:pPr>
            <a:r>
              <a:rPr lang="en" sz="2000"/>
              <a:t>One such organization is the </a:t>
            </a:r>
            <a:r>
              <a:rPr b="1" lang="en" sz="2000">
                <a:highlight>
                  <a:srgbClr val="FECF48"/>
                </a:highlight>
              </a:rPr>
              <a:t>Securities and Exchange Commission (SEC)</a:t>
            </a:r>
            <a:r>
              <a:rPr lang="en" sz="2000"/>
              <a:t>.</a:t>
            </a:r>
            <a:endParaRPr sz="2000"/>
          </a:p>
          <a:p>
            <a:pPr indent="0" lvl="0" marL="0" rtl="0" algn="l">
              <a:spcBef>
                <a:spcPts val="1600"/>
              </a:spcBef>
              <a:spcAft>
                <a:spcPts val="1000"/>
              </a:spcAft>
              <a:buNone/>
            </a:pPr>
            <a:r>
              <a:rPr lang="en" sz="1400"/>
              <a:t>Frameworks originate from the SEC, the regulatory organization in charge of proposing and enforcing laws regarding financial instruments (e.g., stocks, bonds, options), and protecting consumers from fraud.</a:t>
            </a:r>
            <a:endParaRPr sz="1400"/>
          </a:p>
        </p:txBody>
      </p:sp>
      <p:sp>
        <p:nvSpPr>
          <p:cNvPr id="2474" name="Google Shape;2474;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75" name="Google Shape;2475;p202"/>
          <p:cNvPicPr preferRelativeResize="0"/>
          <p:nvPr/>
        </p:nvPicPr>
        <p:blipFill>
          <a:blip r:embed="rId3">
            <a:alphaModFix/>
          </a:blip>
          <a:stretch>
            <a:fillRect/>
          </a:stretch>
        </p:blipFill>
        <p:spPr>
          <a:xfrm>
            <a:off x="4120600" y="202225"/>
            <a:ext cx="4542851" cy="4542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2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a:t>
            </a:r>
            <a:endParaRPr/>
          </a:p>
        </p:txBody>
      </p:sp>
      <p:sp>
        <p:nvSpPr>
          <p:cNvPr id="2481" name="Google Shape;2481;p2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During the 1990s, the SEC worked with Congress to pass anti-fraud laws to discourage cybercrime. In</a:t>
            </a:r>
            <a:r>
              <a:rPr lang="en"/>
              <a:t> 2000, </a:t>
            </a:r>
            <a:r>
              <a:rPr lang="en"/>
              <a:t>the SEC moved past simple anti-fraud laws by adopting the regulatory statute Regulation S-P.</a:t>
            </a:r>
            <a:endParaRPr/>
          </a:p>
        </p:txBody>
      </p:sp>
      <p:sp>
        <p:nvSpPr>
          <p:cNvPr id="2482" name="Google Shape;2482;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3" name="Google Shape;2483;p2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https://www.sec.gov</a:t>
            </a:r>
            <a:endParaRPr/>
          </a:p>
        </p:txBody>
      </p:sp>
      <p:pic>
        <p:nvPicPr>
          <p:cNvPr id="2484" name="Google Shape;2484;p203"/>
          <p:cNvPicPr preferRelativeResize="0"/>
          <p:nvPr/>
        </p:nvPicPr>
        <p:blipFill rotWithShape="1">
          <a:blip r:embed="rId4">
            <a:alphaModFix/>
          </a:blip>
          <a:srcRect b="8558" l="0" r="0" t="0"/>
          <a:stretch/>
        </p:blipFill>
        <p:spPr>
          <a:xfrm>
            <a:off x="1121500" y="1789700"/>
            <a:ext cx="6901001" cy="30565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sp>
        <p:nvSpPr>
          <p:cNvPr id="2489" name="Google Shape;2489;p2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Industry-Specific Laws</a:t>
            </a:r>
            <a:endParaRPr/>
          </a:p>
        </p:txBody>
      </p:sp>
      <p:sp>
        <p:nvSpPr>
          <p:cNvPr id="2490" name="Google Shape;2490;p2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Different industries have different laws:</a:t>
            </a:r>
            <a:endParaRPr/>
          </a:p>
        </p:txBody>
      </p:sp>
      <p:sp>
        <p:nvSpPr>
          <p:cNvPr id="2491" name="Google Shape;2491;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2" name="Google Shape;2492;p2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3" name="Google Shape;2493;p204"/>
          <p:cNvSpPr/>
          <p:nvPr/>
        </p:nvSpPr>
        <p:spPr>
          <a:xfrm>
            <a:off x="2500115" y="1304925"/>
            <a:ext cx="2016300" cy="3320700"/>
          </a:xfrm>
          <a:prstGeom prst="snip1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04"/>
          <p:cNvSpPr/>
          <p:nvPr/>
        </p:nvSpPr>
        <p:spPr>
          <a:xfrm>
            <a:off x="4669159" y="1304925"/>
            <a:ext cx="2016300" cy="3320700"/>
          </a:xfrm>
          <a:prstGeom prst="snip1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04"/>
          <p:cNvSpPr/>
          <p:nvPr/>
        </p:nvSpPr>
        <p:spPr>
          <a:xfrm>
            <a:off x="6832275" y="1304925"/>
            <a:ext cx="2016300" cy="3320700"/>
          </a:xfrm>
          <a:prstGeom prst="snip1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04"/>
          <p:cNvSpPr/>
          <p:nvPr/>
        </p:nvSpPr>
        <p:spPr>
          <a:xfrm>
            <a:off x="331075" y="1304925"/>
            <a:ext cx="2016300" cy="3320700"/>
          </a:xfrm>
          <a:prstGeom prst="snip1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04"/>
          <p:cNvSpPr/>
          <p:nvPr/>
        </p:nvSpPr>
        <p:spPr>
          <a:xfrm>
            <a:off x="152400" y="2407400"/>
            <a:ext cx="8934000" cy="1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04"/>
          <p:cNvSpPr txBox="1"/>
          <p:nvPr/>
        </p:nvSpPr>
        <p:spPr>
          <a:xfrm>
            <a:off x="331075" y="1381125"/>
            <a:ext cx="2016300" cy="985200"/>
          </a:xfrm>
          <a:prstGeom prst="rect">
            <a:avLst/>
          </a:prstGeom>
          <a:noFill/>
          <a:ln>
            <a:noFill/>
          </a:ln>
        </p:spPr>
        <p:txBody>
          <a:bodyPr anchorCtr="0" anchor="b" bIns="91425" lIns="137150"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300">
                <a:latin typeface="Roboto"/>
                <a:ea typeface="Roboto"/>
                <a:cs typeface="Roboto"/>
                <a:sym typeface="Roboto"/>
              </a:rPr>
              <a:t>The Family Educational Rights and Privacy Act (FERPA)</a:t>
            </a:r>
            <a:endParaRPr sz="1300">
              <a:latin typeface="Roboto"/>
              <a:ea typeface="Roboto"/>
              <a:cs typeface="Roboto"/>
              <a:sym typeface="Roboto"/>
            </a:endParaRPr>
          </a:p>
        </p:txBody>
      </p:sp>
      <p:sp>
        <p:nvSpPr>
          <p:cNvPr id="2499" name="Google Shape;2499;p204"/>
          <p:cNvSpPr txBox="1"/>
          <p:nvPr/>
        </p:nvSpPr>
        <p:spPr>
          <a:xfrm>
            <a:off x="331075" y="2532750"/>
            <a:ext cx="2016300" cy="2093100"/>
          </a:xfrm>
          <a:prstGeom prst="rect">
            <a:avLst/>
          </a:prstGeom>
          <a:noFill/>
          <a:ln>
            <a:noFill/>
          </a:ln>
        </p:spPr>
        <p:txBody>
          <a:bodyPr anchorCtr="0" anchor="t" bIns="91425" lIns="137150" spcFirstLastPara="1" rIns="91425" wrap="square" tIns="182875">
            <a:noAutofit/>
          </a:bodyPr>
          <a:lstStyle/>
          <a:p>
            <a:pPr indent="0" lvl="0" marL="0" rtl="0" algn="l">
              <a:lnSpc>
                <a:spcPct val="110000"/>
              </a:lnSpc>
              <a:spcBef>
                <a:spcPts val="0"/>
              </a:spcBef>
              <a:spcAft>
                <a:spcPts val="0"/>
              </a:spcAft>
              <a:buClr>
                <a:schemeClr val="dk1"/>
              </a:buClr>
              <a:buSzPts val="1100"/>
              <a:buFont typeface="Arial"/>
              <a:buNone/>
            </a:pPr>
            <a:r>
              <a:rPr lang="en" sz="1200">
                <a:latin typeface="Roboto"/>
                <a:ea typeface="Roboto"/>
                <a:cs typeface="Roboto"/>
                <a:sym typeface="Roboto"/>
              </a:rPr>
              <a:t>Protects the privacy of student education records. Parents or eligible students have the right to request records be corrected if they believe them to be misleading or inaccurate.</a:t>
            </a:r>
            <a:endParaRPr sz="1200">
              <a:latin typeface="Roboto"/>
              <a:ea typeface="Roboto"/>
              <a:cs typeface="Roboto"/>
              <a:sym typeface="Roboto"/>
            </a:endParaRPr>
          </a:p>
        </p:txBody>
      </p:sp>
      <p:sp>
        <p:nvSpPr>
          <p:cNvPr id="2500" name="Google Shape;2500;p204"/>
          <p:cNvSpPr txBox="1"/>
          <p:nvPr/>
        </p:nvSpPr>
        <p:spPr>
          <a:xfrm>
            <a:off x="2500325" y="1381125"/>
            <a:ext cx="1897800" cy="985200"/>
          </a:xfrm>
          <a:prstGeom prst="rect">
            <a:avLst/>
          </a:prstGeom>
          <a:noFill/>
          <a:ln>
            <a:noFill/>
          </a:ln>
        </p:spPr>
        <p:txBody>
          <a:bodyPr anchorCtr="0" anchor="b" bIns="91425" lIns="137150"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300">
                <a:latin typeface="Roboto"/>
                <a:ea typeface="Roboto"/>
                <a:cs typeface="Roboto"/>
                <a:sym typeface="Roboto"/>
              </a:rPr>
              <a:t>Gramm-Leach-</a:t>
            </a:r>
            <a:br>
              <a:rPr b="1" lang="en" sz="1300">
                <a:latin typeface="Roboto"/>
                <a:ea typeface="Roboto"/>
                <a:cs typeface="Roboto"/>
                <a:sym typeface="Roboto"/>
              </a:rPr>
            </a:br>
            <a:r>
              <a:rPr b="1" lang="en" sz="1300">
                <a:latin typeface="Roboto"/>
                <a:ea typeface="Roboto"/>
                <a:cs typeface="Roboto"/>
                <a:sym typeface="Roboto"/>
              </a:rPr>
              <a:t>Bliley Act </a:t>
            </a:r>
            <a:br>
              <a:rPr b="1" lang="en" sz="1300">
                <a:latin typeface="Roboto"/>
                <a:ea typeface="Roboto"/>
                <a:cs typeface="Roboto"/>
                <a:sym typeface="Roboto"/>
              </a:rPr>
            </a:br>
            <a:r>
              <a:rPr b="1" lang="en" sz="1300">
                <a:latin typeface="Roboto"/>
                <a:ea typeface="Roboto"/>
                <a:cs typeface="Roboto"/>
                <a:sym typeface="Roboto"/>
              </a:rPr>
              <a:t>(GLBA) </a:t>
            </a:r>
            <a:r>
              <a:rPr b="1" lang="en" sz="1300">
                <a:latin typeface="Roboto"/>
                <a:ea typeface="Roboto"/>
                <a:cs typeface="Roboto"/>
                <a:sym typeface="Roboto"/>
              </a:rPr>
              <a:t> </a:t>
            </a:r>
            <a:endParaRPr sz="1300">
              <a:latin typeface="Roboto"/>
              <a:ea typeface="Roboto"/>
              <a:cs typeface="Roboto"/>
              <a:sym typeface="Roboto"/>
            </a:endParaRPr>
          </a:p>
        </p:txBody>
      </p:sp>
      <p:sp>
        <p:nvSpPr>
          <p:cNvPr id="2501" name="Google Shape;2501;p204"/>
          <p:cNvSpPr txBox="1"/>
          <p:nvPr/>
        </p:nvSpPr>
        <p:spPr>
          <a:xfrm>
            <a:off x="2500325" y="2532750"/>
            <a:ext cx="2016300" cy="2093100"/>
          </a:xfrm>
          <a:prstGeom prst="rect">
            <a:avLst/>
          </a:prstGeom>
          <a:noFill/>
          <a:ln>
            <a:noFill/>
          </a:ln>
        </p:spPr>
        <p:txBody>
          <a:bodyPr anchorCtr="0" anchor="t" bIns="91425" lIns="137150" spcFirstLastPara="1" rIns="91425" wrap="square" tIns="182875">
            <a:noAutofit/>
          </a:bodyPr>
          <a:lstStyle/>
          <a:p>
            <a:pPr indent="0" lvl="0" marL="0" rtl="0" algn="l">
              <a:lnSpc>
                <a:spcPct val="110000"/>
              </a:lnSpc>
              <a:spcBef>
                <a:spcPts val="0"/>
              </a:spcBef>
              <a:spcAft>
                <a:spcPts val="0"/>
              </a:spcAft>
              <a:buClr>
                <a:srgbClr val="000000"/>
              </a:buClr>
              <a:buSzPts val="1100"/>
              <a:buFont typeface="Arial"/>
              <a:buNone/>
            </a:pPr>
            <a:r>
              <a:rPr lang="en" sz="1200">
                <a:latin typeface="Roboto"/>
                <a:ea typeface="Roboto"/>
                <a:cs typeface="Roboto"/>
                <a:sym typeface="Roboto"/>
              </a:rPr>
              <a:t>Requires financial institutions that provide consumers financial products and services to provide an explanation of their information-sharing practices to safeguard sensitive data.</a:t>
            </a:r>
            <a:endParaRPr b="1" sz="1200">
              <a:latin typeface="Roboto"/>
              <a:ea typeface="Roboto"/>
              <a:cs typeface="Roboto"/>
              <a:sym typeface="Roboto"/>
            </a:endParaRPr>
          </a:p>
        </p:txBody>
      </p:sp>
      <p:sp>
        <p:nvSpPr>
          <p:cNvPr id="2502" name="Google Shape;2502;p204"/>
          <p:cNvSpPr txBox="1"/>
          <p:nvPr/>
        </p:nvSpPr>
        <p:spPr>
          <a:xfrm>
            <a:off x="4661100" y="1381125"/>
            <a:ext cx="2016300" cy="985200"/>
          </a:xfrm>
          <a:prstGeom prst="rect">
            <a:avLst/>
          </a:prstGeom>
          <a:noFill/>
          <a:ln>
            <a:noFill/>
          </a:ln>
        </p:spPr>
        <p:txBody>
          <a:bodyPr anchorCtr="0" anchor="b" bIns="91425" lIns="13715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300">
                <a:latin typeface="Roboto"/>
                <a:ea typeface="Roboto"/>
                <a:cs typeface="Roboto"/>
                <a:sym typeface="Roboto"/>
              </a:rPr>
              <a:t>Federal Information Security Management Act of 2002 (FISMA)</a:t>
            </a:r>
            <a:endParaRPr b="1" sz="1300">
              <a:latin typeface="Roboto"/>
              <a:ea typeface="Roboto"/>
              <a:cs typeface="Roboto"/>
              <a:sym typeface="Roboto"/>
            </a:endParaRPr>
          </a:p>
        </p:txBody>
      </p:sp>
      <p:sp>
        <p:nvSpPr>
          <p:cNvPr id="2503" name="Google Shape;2503;p204"/>
          <p:cNvSpPr txBox="1"/>
          <p:nvPr/>
        </p:nvSpPr>
        <p:spPr>
          <a:xfrm>
            <a:off x="4661100" y="2532750"/>
            <a:ext cx="2016300" cy="2093100"/>
          </a:xfrm>
          <a:prstGeom prst="rect">
            <a:avLst/>
          </a:prstGeom>
          <a:noFill/>
          <a:ln>
            <a:noFill/>
          </a:ln>
        </p:spPr>
        <p:txBody>
          <a:bodyPr anchorCtr="0" anchor="t" bIns="91425" lIns="137150" spcFirstLastPara="1" rIns="91425" wrap="square" tIns="182875">
            <a:noAutofit/>
          </a:bodyPr>
          <a:lstStyle/>
          <a:p>
            <a:pPr indent="0" lvl="0" marL="0" rtl="0" algn="l">
              <a:lnSpc>
                <a:spcPct val="110000"/>
              </a:lnSpc>
              <a:spcBef>
                <a:spcPts val="0"/>
              </a:spcBef>
              <a:spcAft>
                <a:spcPts val="0"/>
              </a:spcAft>
              <a:buClr>
                <a:srgbClr val="000000"/>
              </a:buClr>
              <a:buSzPts val="1100"/>
              <a:buFont typeface="Arial"/>
              <a:buNone/>
            </a:pPr>
            <a:r>
              <a:rPr lang="en" sz="1200">
                <a:latin typeface="Roboto"/>
                <a:ea typeface="Roboto"/>
                <a:cs typeface="Roboto"/>
                <a:sym typeface="Roboto"/>
              </a:rPr>
              <a:t>Requires the protection of government data, operations, and assets against natural or man-made threats.</a:t>
            </a:r>
            <a:endParaRPr b="1" sz="1200">
              <a:latin typeface="Roboto"/>
              <a:ea typeface="Roboto"/>
              <a:cs typeface="Roboto"/>
              <a:sym typeface="Roboto"/>
            </a:endParaRPr>
          </a:p>
        </p:txBody>
      </p:sp>
      <p:sp>
        <p:nvSpPr>
          <p:cNvPr id="2504" name="Google Shape;2504;p204"/>
          <p:cNvSpPr txBox="1"/>
          <p:nvPr/>
        </p:nvSpPr>
        <p:spPr>
          <a:xfrm>
            <a:off x="6838825" y="1381125"/>
            <a:ext cx="1897800" cy="985200"/>
          </a:xfrm>
          <a:prstGeom prst="rect">
            <a:avLst/>
          </a:prstGeom>
          <a:noFill/>
          <a:ln>
            <a:noFill/>
          </a:ln>
        </p:spPr>
        <p:txBody>
          <a:bodyPr anchorCtr="0" anchor="b" bIns="91425" lIns="137150"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300">
                <a:latin typeface="Roboto"/>
                <a:ea typeface="Roboto"/>
                <a:cs typeface="Roboto"/>
                <a:sym typeface="Roboto"/>
              </a:rPr>
              <a:t>Health Insurance Portability and Accountability Act (HIPAA)</a:t>
            </a:r>
            <a:endParaRPr sz="1300">
              <a:latin typeface="Roboto"/>
              <a:ea typeface="Roboto"/>
              <a:cs typeface="Roboto"/>
              <a:sym typeface="Roboto"/>
            </a:endParaRPr>
          </a:p>
        </p:txBody>
      </p:sp>
      <p:sp>
        <p:nvSpPr>
          <p:cNvPr id="2505" name="Google Shape;2505;p204"/>
          <p:cNvSpPr txBox="1"/>
          <p:nvPr/>
        </p:nvSpPr>
        <p:spPr>
          <a:xfrm>
            <a:off x="6838825" y="2532750"/>
            <a:ext cx="2016300" cy="2093100"/>
          </a:xfrm>
          <a:prstGeom prst="rect">
            <a:avLst/>
          </a:prstGeom>
          <a:noFill/>
          <a:ln>
            <a:noFill/>
          </a:ln>
        </p:spPr>
        <p:txBody>
          <a:bodyPr anchorCtr="0" anchor="t" bIns="91425" lIns="137150" spcFirstLastPara="1" rIns="91425" wrap="square" tIns="182875">
            <a:noAutofit/>
          </a:bodyPr>
          <a:lstStyle/>
          <a:p>
            <a:pPr indent="0" lvl="0" marL="0" rtl="0" algn="l">
              <a:lnSpc>
                <a:spcPct val="110000"/>
              </a:lnSpc>
              <a:spcBef>
                <a:spcPts val="0"/>
              </a:spcBef>
              <a:spcAft>
                <a:spcPts val="0"/>
              </a:spcAft>
              <a:buClr>
                <a:srgbClr val="000000"/>
              </a:buClr>
              <a:buSzPts val="1100"/>
              <a:buFont typeface="Arial"/>
              <a:buNone/>
            </a:pPr>
            <a:r>
              <a:rPr lang="en" sz="1200">
                <a:latin typeface="Roboto"/>
                <a:ea typeface="Roboto"/>
                <a:cs typeface="Roboto"/>
                <a:sym typeface="Roboto"/>
              </a:rPr>
              <a:t>Regulates the flow of healthcare information and states how personally identifiable information (PII) should be protected from misuse and theft within the healthcare industry.</a:t>
            </a:r>
            <a:endParaRPr b="1" sz="12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205"/>
          <p:cNvSpPr txBox="1"/>
          <p:nvPr>
            <p:ph idx="1" type="subTitle"/>
          </p:nvPr>
        </p:nvSpPr>
        <p:spPr>
          <a:xfrm>
            <a:off x="0" y="1039700"/>
            <a:ext cx="9187800" cy="3131700"/>
          </a:xfrm>
          <a:prstGeom prst="rect">
            <a:avLst/>
          </a:prstGeom>
        </p:spPr>
        <p:txBody>
          <a:bodyPr anchorCtr="0" anchor="ctr" bIns="91425" lIns="1828800" spcFirstLastPara="1" rIns="1828800" wrap="square" tIns="91425">
            <a:noAutofit/>
          </a:bodyPr>
          <a:lstStyle/>
          <a:p>
            <a:pPr indent="0" lvl="0" marL="0" rtl="0" algn="l">
              <a:spcBef>
                <a:spcPts val="0"/>
              </a:spcBef>
              <a:spcAft>
                <a:spcPts val="0"/>
              </a:spcAft>
              <a:buNone/>
            </a:pPr>
            <a:r>
              <a:rPr b="1" lang="en" sz="3600">
                <a:highlight>
                  <a:srgbClr val="FFFF00"/>
                </a:highlight>
              </a:rPr>
              <a:t>Regulations</a:t>
            </a:r>
            <a:r>
              <a:rPr lang="en" sz="3600"/>
              <a:t> </a:t>
            </a:r>
            <a:r>
              <a:rPr lang="en" sz="3600"/>
              <a:t>are detailed instructions on how laws should be enforced.</a:t>
            </a:r>
            <a:endParaRPr sz="3600"/>
          </a:p>
        </p:txBody>
      </p:sp>
      <p:sp>
        <p:nvSpPr>
          <p:cNvPr id="2511" name="Google Shape;2511;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2" name="Google Shape;2512;p2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pic>
        <p:nvPicPr>
          <p:cNvPr id="2517" name="Google Shape;2517;p206"/>
          <p:cNvPicPr preferRelativeResize="0"/>
          <p:nvPr/>
        </p:nvPicPr>
        <p:blipFill rotWithShape="1">
          <a:blip r:embed="rId3">
            <a:alphaModFix/>
          </a:blip>
          <a:srcRect b="1886" l="0" r="0" t="13881"/>
          <a:stretch/>
        </p:blipFill>
        <p:spPr>
          <a:xfrm>
            <a:off x="0" y="0"/>
            <a:ext cx="9168599" cy="5143501"/>
          </a:xfrm>
          <a:prstGeom prst="rect">
            <a:avLst/>
          </a:prstGeom>
          <a:noFill/>
          <a:ln>
            <a:noFill/>
          </a:ln>
        </p:spPr>
      </p:pic>
      <p:sp>
        <p:nvSpPr>
          <p:cNvPr id="2518" name="Google Shape;2518;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519" name="Google Shape;2519;p206"/>
          <p:cNvSpPr/>
          <p:nvPr/>
        </p:nvSpPr>
        <p:spPr>
          <a:xfrm>
            <a:off x="601925" y="657300"/>
            <a:ext cx="3814200" cy="3828900"/>
          </a:xfrm>
          <a:prstGeom prst="ellipse">
            <a:avLst/>
          </a:prstGeom>
          <a:solidFill>
            <a:srgbClr val="FFFBBB">
              <a:alpha val="83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6"/>
          <p:cNvSpPr txBox="1"/>
          <p:nvPr>
            <p:ph type="title"/>
          </p:nvPr>
        </p:nvSpPr>
        <p:spPr>
          <a:xfrm>
            <a:off x="601925" y="1230150"/>
            <a:ext cx="3814200" cy="2673600"/>
          </a:xfrm>
          <a:prstGeom prst="rect">
            <a:avLst/>
          </a:prstGeom>
        </p:spPr>
        <p:txBody>
          <a:bodyPr anchorCtr="0" anchor="t" bIns="0" lIns="274300" spcFirstLastPara="1" rIns="274300" wrap="square" tIns="0">
            <a:noAutofit/>
          </a:bodyPr>
          <a:lstStyle/>
          <a:p>
            <a:pPr indent="0" lvl="0" marL="0" rtl="0" algn="ctr">
              <a:lnSpc>
                <a:spcPct val="100000"/>
              </a:lnSpc>
              <a:spcBef>
                <a:spcPts val="0"/>
              </a:spcBef>
              <a:spcAft>
                <a:spcPts val="0"/>
              </a:spcAft>
              <a:buClr>
                <a:schemeClr val="dk1"/>
              </a:buClr>
              <a:buSzPts val="1100"/>
              <a:buFont typeface="Arial"/>
              <a:buNone/>
            </a:pPr>
            <a:r>
              <a:rPr lang="en" sz="1900">
                <a:latin typeface="Roboto"/>
                <a:ea typeface="Roboto"/>
                <a:cs typeface="Roboto"/>
                <a:sym typeface="Roboto"/>
              </a:rPr>
              <a:t>Sometimes referred to </a:t>
            </a:r>
            <a:br>
              <a:rPr lang="en" sz="1900">
                <a:latin typeface="Roboto"/>
                <a:ea typeface="Roboto"/>
                <a:cs typeface="Roboto"/>
                <a:sym typeface="Roboto"/>
              </a:rPr>
            </a:br>
            <a:r>
              <a:rPr lang="en" sz="1900">
                <a:latin typeface="Roboto"/>
                <a:ea typeface="Roboto"/>
                <a:cs typeface="Roboto"/>
                <a:sym typeface="Roboto"/>
              </a:rPr>
              <a:t>as </a:t>
            </a:r>
            <a:r>
              <a:rPr b="1" lang="en" sz="1900">
                <a:latin typeface="Roboto"/>
                <a:ea typeface="Roboto"/>
                <a:cs typeface="Roboto"/>
                <a:sym typeface="Roboto"/>
              </a:rPr>
              <a:t>administrative laws</a:t>
            </a:r>
            <a:r>
              <a:rPr lang="en" sz="1900">
                <a:latin typeface="Roboto"/>
                <a:ea typeface="Roboto"/>
                <a:cs typeface="Roboto"/>
                <a:sym typeface="Roboto"/>
              </a:rPr>
              <a:t>, regulations are backed by </a:t>
            </a:r>
            <a:br>
              <a:rPr lang="en" sz="1900">
                <a:latin typeface="Roboto"/>
                <a:ea typeface="Roboto"/>
                <a:cs typeface="Roboto"/>
                <a:sym typeface="Roboto"/>
              </a:rPr>
            </a:br>
            <a:r>
              <a:rPr lang="en" sz="1900">
                <a:latin typeface="Roboto"/>
                <a:ea typeface="Roboto"/>
                <a:cs typeface="Roboto"/>
                <a:sym typeface="Roboto"/>
              </a:rPr>
              <a:t>the force of law and their application is mandatory.</a:t>
            </a:r>
            <a:endParaRPr sz="1900">
              <a:latin typeface="Roboto"/>
              <a:ea typeface="Roboto"/>
              <a:cs typeface="Roboto"/>
              <a:sym typeface="Roboto"/>
            </a:endParaRPr>
          </a:p>
          <a:p>
            <a:pPr indent="0" lvl="0" marL="0" rtl="0" algn="ctr">
              <a:lnSpc>
                <a:spcPct val="100000"/>
              </a:lnSpc>
              <a:spcBef>
                <a:spcPts val="1000"/>
              </a:spcBef>
              <a:spcAft>
                <a:spcPts val="0"/>
              </a:spcAft>
              <a:buClr>
                <a:schemeClr val="dk1"/>
              </a:buClr>
              <a:buSzPts val="1100"/>
              <a:buFont typeface="Arial"/>
              <a:buNone/>
            </a:pPr>
            <a:r>
              <a:rPr lang="en" sz="1900">
                <a:latin typeface="Roboto"/>
                <a:ea typeface="Roboto"/>
                <a:cs typeface="Roboto"/>
                <a:sym typeface="Roboto"/>
              </a:rPr>
              <a:t>Legislative bodies pass laws and government agencies create regulations that implement the laws.</a:t>
            </a:r>
            <a:endParaRPr sz="19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A"/>
        </a:solidFill>
      </p:bgPr>
    </p:bg>
    <p:spTree>
      <p:nvGrpSpPr>
        <p:cNvPr id="2524" name="Shape 2524"/>
        <p:cNvGrpSpPr/>
        <p:nvPr/>
      </p:nvGrpSpPr>
      <p:grpSpPr>
        <a:xfrm>
          <a:off x="0" y="0"/>
          <a:ext cx="0" cy="0"/>
          <a:chOff x="0" y="0"/>
          <a:chExt cx="0" cy="0"/>
        </a:xfrm>
      </p:grpSpPr>
      <p:sp>
        <p:nvSpPr>
          <p:cNvPr id="2525" name="Google Shape;2525;p207"/>
          <p:cNvSpPr/>
          <p:nvPr/>
        </p:nvSpPr>
        <p:spPr>
          <a:xfrm>
            <a:off x="-12300" y="-20850"/>
            <a:ext cx="9168600" cy="5143500"/>
          </a:xfrm>
          <a:prstGeom prst="rect">
            <a:avLst/>
          </a:prstGeom>
          <a:solidFill>
            <a:srgbClr val="F8F8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6" name="Google Shape;2526;p207"/>
          <p:cNvPicPr preferRelativeResize="0"/>
          <p:nvPr/>
        </p:nvPicPr>
        <p:blipFill>
          <a:blip r:embed="rId3">
            <a:alphaModFix/>
          </a:blip>
          <a:stretch>
            <a:fillRect/>
          </a:stretch>
        </p:blipFill>
        <p:spPr>
          <a:xfrm>
            <a:off x="3603111" y="0"/>
            <a:ext cx="5553178" cy="5143500"/>
          </a:xfrm>
          <a:prstGeom prst="rect">
            <a:avLst/>
          </a:prstGeom>
          <a:noFill/>
          <a:ln>
            <a:noFill/>
          </a:ln>
        </p:spPr>
      </p:pic>
      <p:sp>
        <p:nvSpPr>
          <p:cNvPr id="2527" name="Google Shape;2527;p2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Regulations</a:t>
            </a:r>
            <a:endParaRPr/>
          </a:p>
        </p:txBody>
      </p:sp>
      <p:sp>
        <p:nvSpPr>
          <p:cNvPr id="2528" name="Google Shape;2528;p207"/>
          <p:cNvSpPr txBox="1"/>
          <p:nvPr>
            <p:ph idx="1" type="subTitle"/>
          </p:nvPr>
        </p:nvSpPr>
        <p:spPr>
          <a:xfrm>
            <a:off x="0" y="675975"/>
            <a:ext cx="4359900" cy="867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a:t>
            </a:r>
            <a:r>
              <a:rPr lang="en"/>
              <a:t>ome of the more popular regulations within information security include:</a:t>
            </a:r>
            <a:endParaRPr/>
          </a:p>
        </p:txBody>
      </p:sp>
      <p:sp>
        <p:nvSpPr>
          <p:cNvPr id="2529" name="Google Shape;2529;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0" name="Google Shape;2530;p207"/>
          <p:cNvSpPr txBox="1"/>
          <p:nvPr>
            <p:ph idx="3" type="body"/>
          </p:nvPr>
        </p:nvSpPr>
        <p:spPr>
          <a:xfrm>
            <a:off x="175" y="1877450"/>
            <a:ext cx="4109400" cy="2814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Sarbanes–Oxley Act of 2002 (SOX)</a:t>
            </a:r>
            <a:r>
              <a:rPr lang="en"/>
              <a:t>, a result of the Enron and WorldCom scandal, holds corporate officers, board members, and executive management liable if the organization they represent is not compliant with the law. </a:t>
            </a:r>
            <a:endParaRPr/>
          </a:p>
          <a:p>
            <a:pPr indent="0" lvl="0" marL="0" rtl="0" algn="l">
              <a:spcBef>
                <a:spcPts val="1200"/>
              </a:spcBef>
              <a:spcAft>
                <a:spcPts val="0"/>
              </a:spcAft>
              <a:buNone/>
            </a:pPr>
            <a:r>
              <a:rPr lang="en"/>
              <a:t>Noncompliance includes negligence </a:t>
            </a:r>
            <a:br>
              <a:rPr lang="en"/>
            </a:br>
            <a:r>
              <a:rPr lang="en"/>
              <a:t>and failure to implement any recommended precautions.</a:t>
            </a:r>
            <a:endParaRPr/>
          </a:p>
          <a:p>
            <a:pPr indent="0" lvl="0" marL="0" rtl="0" algn="l">
              <a:spcBef>
                <a:spcPts val="1200"/>
              </a:spcBef>
              <a:spcAft>
                <a:spcPts val="1200"/>
              </a:spcAft>
              <a:buNone/>
            </a:pPr>
            <a:r>
              <a:rPr b="1" lang="en"/>
              <a:t>Due diligence</a:t>
            </a:r>
            <a:r>
              <a:rPr lang="en"/>
              <a:t> and </a:t>
            </a:r>
            <a:r>
              <a:rPr b="1" lang="en"/>
              <a:t>due care</a:t>
            </a:r>
            <a:r>
              <a:rPr lang="en"/>
              <a:t> must be demonstrated at all times.</a:t>
            </a:r>
            <a:endParaRPr/>
          </a:p>
        </p:txBody>
      </p:sp>
      <p:cxnSp>
        <p:nvCxnSpPr>
          <p:cNvPr id="2531" name="Google Shape;2531;p207"/>
          <p:cNvCxnSpPr/>
          <p:nvPr/>
        </p:nvCxnSpPr>
        <p:spPr>
          <a:xfrm>
            <a:off x="274375" y="640080"/>
            <a:ext cx="3324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35" name="Shape 2535"/>
        <p:cNvGrpSpPr/>
        <p:nvPr/>
      </p:nvGrpSpPr>
      <p:grpSpPr>
        <a:xfrm>
          <a:off x="0" y="0"/>
          <a:ext cx="0" cy="0"/>
          <a:chOff x="0" y="0"/>
          <a:chExt cx="0" cy="0"/>
        </a:xfrm>
      </p:grpSpPr>
      <p:sp>
        <p:nvSpPr>
          <p:cNvPr id="2536" name="Google Shape;2536;p2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Regulations</a:t>
            </a:r>
            <a:endParaRPr/>
          </a:p>
        </p:txBody>
      </p:sp>
      <p:sp>
        <p:nvSpPr>
          <p:cNvPr id="2537" name="Google Shape;2537;p208"/>
          <p:cNvSpPr txBox="1"/>
          <p:nvPr>
            <p:ph idx="1" type="subTitle"/>
          </p:nvPr>
        </p:nvSpPr>
        <p:spPr>
          <a:xfrm>
            <a:off x="0" y="675975"/>
            <a:ext cx="4808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of the more popular regulations within information security include:</a:t>
            </a:r>
            <a:endParaRPr/>
          </a:p>
        </p:txBody>
      </p:sp>
      <p:sp>
        <p:nvSpPr>
          <p:cNvPr id="2538" name="Google Shape;2538;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9" name="Google Shape;2539;p208"/>
          <p:cNvSpPr txBox="1"/>
          <p:nvPr>
            <p:ph idx="3" type="body"/>
          </p:nvPr>
        </p:nvSpPr>
        <p:spPr>
          <a:xfrm>
            <a:off x="100" y="1497125"/>
            <a:ext cx="4161600" cy="3194700"/>
          </a:xfrm>
          <a:prstGeom prst="rect">
            <a:avLst/>
          </a:prstGeom>
        </p:spPr>
        <p:txBody>
          <a:bodyPr anchorCtr="0" anchor="t" bIns="91425" lIns="457200" spcFirstLastPara="1" rIns="0" wrap="square" tIns="91425">
            <a:noAutofit/>
          </a:bodyPr>
          <a:lstStyle/>
          <a:p>
            <a:pPr indent="0" lvl="0" marL="0" rtl="0" algn="l">
              <a:spcBef>
                <a:spcPts val="0"/>
              </a:spcBef>
              <a:spcAft>
                <a:spcPts val="0"/>
              </a:spcAft>
              <a:buNone/>
            </a:pPr>
            <a:r>
              <a:rPr b="1" lang="en" sz="1500"/>
              <a:t>General Data Protection Regulation (GDPR)</a:t>
            </a:r>
            <a:r>
              <a:rPr lang="en" sz="1500">
                <a:solidFill>
                  <a:srgbClr val="005CC5"/>
                </a:solidFill>
              </a:rPr>
              <a:t> </a:t>
            </a:r>
            <a:br>
              <a:rPr lang="en"/>
            </a:br>
            <a:r>
              <a:rPr lang="en"/>
              <a:t>protects the private data of all citizens of the </a:t>
            </a:r>
            <a:br>
              <a:rPr lang="en"/>
            </a:br>
            <a:r>
              <a:rPr lang="en"/>
              <a:t>European Union (EU) and European Economic Area (EEA). </a:t>
            </a:r>
            <a:endParaRPr/>
          </a:p>
          <a:p>
            <a:pPr indent="-180340" lvl="0" marL="320040" rtl="0" algn="l">
              <a:spcBef>
                <a:spcPts val="800"/>
              </a:spcBef>
              <a:spcAft>
                <a:spcPts val="0"/>
              </a:spcAft>
              <a:buSzPts val="1400"/>
              <a:buChar char="●"/>
            </a:pPr>
            <a:r>
              <a:rPr lang="en"/>
              <a:t>R</a:t>
            </a:r>
            <a:r>
              <a:rPr lang="en"/>
              <a:t>equires organizations that process </a:t>
            </a:r>
            <a:br>
              <a:rPr lang="en"/>
            </a:br>
            <a:r>
              <a:rPr lang="en"/>
              <a:t>data belonging to EU citizens protect </a:t>
            </a:r>
            <a:br>
              <a:rPr lang="en"/>
            </a:br>
            <a:r>
              <a:rPr lang="en"/>
              <a:t>the data sufficiently. </a:t>
            </a:r>
            <a:endParaRPr/>
          </a:p>
          <a:p>
            <a:pPr indent="-180340" lvl="0" marL="320040" rtl="0" algn="l">
              <a:spcBef>
                <a:spcPts val="1000"/>
              </a:spcBef>
              <a:spcAft>
                <a:spcPts val="0"/>
              </a:spcAft>
              <a:buSzPts val="1400"/>
              <a:buChar char="●"/>
            </a:pPr>
            <a:r>
              <a:rPr lang="en"/>
              <a:t>GDPR regulations apply to organizations based in the EU, as well as those based elsewhere that process data belonging </a:t>
            </a:r>
            <a:br>
              <a:rPr lang="en"/>
            </a:br>
            <a:r>
              <a:rPr lang="en"/>
              <a:t>to EU citizens.</a:t>
            </a:r>
            <a:endParaRPr/>
          </a:p>
        </p:txBody>
      </p:sp>
      <p:pic>
        <p:nvPicPr>
          <p:cNvPr id="2540" name="Google Shape;2540;p208"/>
          <p:cNvPicPr preferRelativeResize="0"/>
          <p:nvPr/>
        </p:nvPicPr>
        <p:blipFill rotWithShape="1">
          <a:blip r:embed="rId3">
            <a:alphaModFix/>
          </a:blip>
          <a:srcRect b="0" l="0" r="0" t="0"/>
          <a:stretch/>
        </p:blipFill>
        <p:spPr>
          <a:xfrm>
            <a:off x="4808400" y="862800"/>
            <a:ext cx="3829025" cy="3829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17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200">
                <a:highlight>
                  <a:srgbClr val="FFFF00"/>
                </a:highlight>
              </a:rPr>
              <a:t>Governance:</a:t>
            </a:r>
            <a:r>
              <a:rPr lang="en" sz="3200"/>
              <a:t> </a:t>
            </a:r>
            <a:br>
              <a:rPr lang="en" sz="3200"/>
            </a:br>
            <a:r>
              <a:rPr lang="en" sz="3200"/>
              <a:t>codifying and enforcing proper behavior and operations by establishing standards of “right” and “wrong”.</a:t>
            </a:r>
            <a:endParaRPr sz="3200"/>
          </a:p>
        </p:txBody>
      </p:sp>
      <p:sp>
        <p:nvSpPr>
          <p:cNvPr id="2182" name="Google Shape;2182;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3" name="Google Shape;2183;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209"/>
          <p:cNvSpPr txBox="1"/>
          <p:nvPr>
            <p:ph idx="1" type="subTitle"/>
          </p:nvPr>
        </p:nvSpPr>
        <p:spPr>
          <a:xfrm>
            <a:off x="0" y="1039700"/>
            <a:ext cx="9187800" cy="3131700"/>
          </a:xfrm>
          <a:prstGeom prst="rect">
            <a:avLst/>
          </a:prstGeom>
        </p:spPr>
        <p:txBody>
          <a:bodyPr anchorCtr="0" anchor="ctr" bIns="91425" lIns="1828800" spcFirstLastPara="1" rIns="1828800" wrap="square" tIns="91425">
            <a:noAutofit/>
          </a:bodyPr>
          <a:lstStyle/>
          <a:p>
            <a:pPr indent="0" lvl="0" marL="0" rtl="0" algn="l">
              <a:spcBef>
                <a:spcPts val="0"/>
              </a:spcBef>
              <a:spcAft>
                <a:spcPts val="0"/>
              </a:spcAft>
              <a:buNone/>
            </a:pPr>
            <a:r>
              <a:rPr b="1" lang="en" sz="3000">
                <a:highlight>
                  <a:srgbClr val="FFFF00"/>
                </a:highlight>
              </a:rPr>
              <a:t>Standards</a:t>
            </a:r>
            <a:r>
              <a:rPr lang="en" sz="3000"/>
              <a:t> </a:t>
            </a:r>
            <a:r>
              <a:rPr lang="en" sz="3000"/>
              <a:t>are published specifications used to establish a common language and technical criteria across an organization or industry.</a:t>
            </a:r>
            <a:endParaRPr sz="3000"/>
          </a:p>
        </p:txBody>
      </p:sp>
      <p:sp>
        <p:nvSpPr>
          <p:cNvPr id="2546" name="Google Shape;2546;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7" name="Google Shape;2547;p2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51" name="Shape 2551"/>
        <p:cNvGrpSpPr/>
        <p:nvPr/>
      </p:nvGrpSpPr>
      <p:grpSpPr>
        <a:xfrm>
          <a:off x="0" y="0"/>
          <a:ext cx="0" cy="0"/>
          <a:chOff x="0" y="0"/>
          <a:chExt cx="0" cy="0"/>
        </a:xfrm>
      </p:grpSpPr>
      <p:sp>
        <p:nvSpPr>
          <p:cNvPr id="2552" name="Google Shape;2552;p2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Standards Example</a:t>
            </a:r>
            <a:endParaRPr/>
          </a:p>
        </p:txBody>
      </p:sp>
      <p:sp>
        <p:nvSpPr>
          <p:cNvPr id="2553" name="Google Shape;2553;p2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Merchants that process financial transactions are contractually required to comply with the </a:t>
            </a:r>
            <a:r>
              <a:rPr b="1" lang="en"/>
              <a:t>Payment Card Industry Data Security Standard (PCI-DSS)</a:t>
            </a:r>
            <a:r>
              <a:rPr lang="en"/>
              <a:t> to guarantee that their customers’ data remains confidential. </a:t>
            </a:r>
            <a:endParaRPr/>
          </a:p>
        </p:txBody>
      </p:sp>
      <p:sp>
        <p:nvSpPr>
          <p:cNvPr id="2554" name="Google Shape;2554;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5" name="Google Shape;2555;p210"/>
          <p:cNvSpPr txBox="1"/>
          <p:nvPr>
            <p:ph idx="3" type="body"/>
          </p:nvPr>
        </p:nvSpPr>
        <p:spPr>
          <a:xfrm>
            <a:off x="175" y="1789525"/>
            <a:ext cx="9144000" cy="91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Clr>
                <a:schemeClr val="dk1"/>
              </a:buClr>
              <a:buSzPts val="1100"/>
              <a:buFont typeface="Arial"/>
              <a:buNone/>
            </a:pPr>
            <a:r>
              <a:rPr lang="en" sz="1600"/>
              <a:t>If a company suffers a breach that results in the disclosure of customer PII, they may have to pay large fines and face other legal penalties.</a:t>
            </a:r>
            <a:endParaRPr sz="1600"/>
          </a:p>
        </p:txBody>
      </p:sp>
      <p:cxnSp>
        <p:nvCxnSpPr>
          <p:cNvPr id="2556" name="Google Shape;2556;p2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2557" name="Google Shape;2557;p210"/>
          <p:cNvPicPr preferRelativeResize="0"/>
          <p:nvPr/>
        </p:nvPicPr>
        <p:blipFill>
          <a:blip r:embed="rId3">
            <a:alphaModFix/>
          </a:blip>
          <a:stretch>
            <a:fillRect/>
          </a:stretch>
        </p:blipFill>
        <p:spPr>
          <a:xfrm>
            <a:off x="1788825" y="2571750"/>
            <a:ext cx="5566340" cy="2137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pic>
        <p:nvPicPr>
          <p:cNvPr id="2562" name="Google Shape;2562;p211"/>
          <p:cNvPicPr preferRelativeResize="0"/>
          <p:nvPr/>
        </p:nvPicPr>
        <p:blipFill>
          <a:blip r:embed="rId3">
            <a:alphaModFix/>
          </a:blip>
          <a:stretch>
            <a:fillRect/>
          </a:stretch>
        </p:blipFill>
        <p:spPr>
          <a:xfrm>
            <a:off x="-12300" y="0"/>
            <a:ext cx="9168601" cy="5165302"/>
          </a:xfrm>
          <a:prstGeom prst="rect">
            <a:avLst/>
          </a:prstGeom>
          <a:noFill/>
          <a:ln>
            <a:noFill/>
          </a:ln>
        </p:spPr>
      </p:pic>
      <p:sp>
        <p:nvSpPr>
          <p:cNvPr id="2563" name="Google Shape;2563;p2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Risk Management Frameworks</a:t>
            </a:r>
            <a:endParaRPr>
              <a:solidFill>
                <a:srgbClr val="FFFFFF"/>
              </a:solidFill>
            </a:endParaRPr>
          </a:p>
        </p:txBody>
      </p:sp>
      <p:sp>
        <p:nvSpPr>
          <p:cNvPr id="2564" name="Google Shape;2564;p211"/>
          <p:cNvSpPr txBox="1"/>
          <p:nvPr>
            <p:ph idx="1" type="subTitle"/>
          </p:nvPr>
        </p:nvSpPr>
        <p:spPr>
          <a:xfrm>
            <a:off x="0" y="675975"/>
            <a:ext cx="4776300" cy="1202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P</a:t>
            </a:r>
            <a:r>
              <a:rPr lang="en">
                <a:solidFill>
                  <a:srgbClr val="FFFFFF"/>
                </a:solidFill>
              </a:rPr>
              <a:t>roperly implemented information security frameworks allow security professionals to intelligently manage cyber risks within their organizations.</a:t>
            </a:r>
            <a:endParaRPr>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565" name="Google Shape;2565;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566" name="Google Shape;2566;p211"/>
          <p:cNvSpPr txBox="1"/>
          <p:nvPr>
            <p:ph idx="3" type="body"/>
          </p:nvPr>
        </p:nvSpPr>
        <p:spPr>
          <a:xfrm>
            <a:off x="175" y="2207175"/>
            <a:ext cx="3982200" cy="1744200"/>
          </a:xfrm>
          <a:prstGeom prst="rect">
            <a:avLst/>
          </a:prstGeom>
        </p:spPr>
        <p:txBody>
          <a:bodyPr anchorCtr="0" anchor="t" bIns="91425" lIns="457200" spcFirstLastPara="1" rIns="274300" wrap="square" tIns="91425">
            <a:noAutofit/>
          </a:bodyPr>
          <a:lstStyle/>
          <a:p>
            <a:pPr indent="-180340" lvl="0" marL="320040" rtl="0" algn="l">
              <a:lnSpc>
                <a:spcPct val="115000"/>
              </a:lnSpc>
              <a:spcBef>
                <a:spcPts val="0"/>
              </a:spcBef>
              <a:spcAft>
                <a:spcPts val="0"/>
              </a:spcAft>
              <a:buClr>
                <a:srgbClr val="FFC422"/>
              </a:buClr>
              <a:buSzPts val="1400"/>
              <a:buChar char="●"/>
            </a:pPr>
            <a:r>
              <a:rPr lang="en">
                <a:solidFill>
                  <a:srgbClr val="FFFFFF"/>
                </a:solidFill>
              </a:rPr>
              <a:t>Frameworks consist of various documents clearly defining adopted procedure, policies, and processes, which an organization must follow.</a:t>
            </a:r>
            <a:endParaRPr>
              <a:solidFill>
                <a:srgbClr val="FFFFFF"/>
              </a:solidFill>
            </a:endParaRPr>
          </a:p>
          <a:p>
            <a:pPr indent="-180340" lvl="0" marL="320040" rtl="0" algn="l">
              <a:lnSpc>
                <a:spcPct val="115000"/>
              </a:lnSpc>
              <a:spcBef>
                <a:spcPts val="1000"/>
              </a:spcBef>
              <a:spcAft>
                <a:spcPts val="1000"/>
              </a:spcAft>
              <a:buClr>
                <a:srgbClr val="FFC422"/>
              </a:buClr>
              <a:buSzPts val="1400"/>
              <a:buChar char="●"/>
            </a:pPr>
            <a:r>
              <a:rPr lang="en">
                <a:solidFill>
                  <a:srgbClr val="FFFFFF"/>
                </a:solidFill>
              </a:rPr>
              <a:t>Having an information security </a:t>
            </a:r>
            <a:br>
              <a:rPr lang="en">
                <a:solidFill>
                  <a:srgbClr val="FFFFFF"/>
                </a:solidFill>
              </a:rPr>
            </a:br>
            <a:r>
              <a:rPr lang="en">
                <a:solidFill>
                  <a:srgbClr val="FFFFFF"/>
                </a:solidFill>
              </a:rPr>
              <a:t>framework reduces an </a:t>
            </a:r>
            <a:r>
              <a:rPr lang="en">
                <a:solidFill>
                  <a:schemeClr val="lt1"/>
                </a:solidFill>
              </a:rPr>
              <a:t>organization’s</a:t>
            </a:r>
            <a:r>
              <a:rPr lang="en">
                <a:solidFill>
                  <a:srgbClr val="FFFFFF"/>
                </a:solidFill>
              </a:rPr>
              <a:t> risk and exposure to vulnerabilities.</a:t>
            </a:r>
            <a:endParaRPr>
              <a:solidFill>
                <a:srgbClr val="FFFFFF"/>
              </a:solidFill>
            </a:endParaRPr>
          </a:p>
        </p:txBody>
      </p:sp>
      <p:cxnSp>
        <p:nvCxnSpPr>
          <p:cNvPr id="2567" name="Google Shape;2567;p211"/>
          <p:cNvCxnSpPr/>
          <p:nvPr/>
        </p:nvCxnSpPr>
        <p:spPr>
          <a:xfrm>
            <a:off x="274375" y="640080"/>
            <a:ext cx="4935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pic>
        <p:nvPicPr>
          <p:cNvPr id="2572" name="Google Shape;2572;p212"/>
          <p:cNvPicPr preferRelativeResize="0"/>
          <p:nvPr/>
        </p:nvPicPr>
        <p:blipFill rotWithShape="1">
          <a:blip r:embed="rId3">
            <a:alphaModFix/>
          </a:blip>
          <a:srcRect b="0" l="0" r="0" t="0"/>
          <a:stretch/>
        </p:blipFill>
        <p:spPr>
          <a:xfrm>
            <a:off x="-12300" y="0"/>
            <a:ext cx="9168601" cy="5165302"/>
          </a:xfrm>
          <a:prstGeom prst="rect">
            <a:avLst/>
          </a:prstGeom>
          <a:noFill/>
          <a:ln>
            <a:noFill/>
          </a:ln>
        </p:spPr>
      </p:pic>
      <p:sp>
        <p:nvSpPr>
          <p:cNvPr id="2573" name="Google Shape;2573;p2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Risk Management Frameworks</a:t>
            </a:r>
            <a:endParaRPr>
              <a:solidFill>
                <a:srgbClr val="FFFFFF"/>
              </a:solidFill>
            </a:endParaRPr>
          </a:p>
        </p:txBody>
      </p:sp>
      <p:sp>
        <p:nvSpPr>
          <p:cNvPr id="2574" name="Google Shape;2574;p212"/>
          <p:cNvSpPr txBox="1"/>
          <p:nvPr>
            <p:ph idx="1" type="subTitle"/>
          </p:nvPr>
        </p:nvSpPr>
        <p:spPr>
          <a:xfrm>
            <a:off x="0" y="675975"/>
            <a:ext cx="9144000" cy="364800"/>
          </a:xfrm>
          <a:prstGeom prst="rect">
            <a:avLst/>
          </a:prstGeom>
        </p:spPr>
        <p:txBody>
          <a:bodyPr anchorCtr="0" anchor="t" bIns="91425" lIns="457200" spcFirstLastPara="1" rIns="0" wrap="square" tIns="91425">
            <a:noAutofit/>
          </a:bodyPr>
          <a:lstStyle/>
          <a:p>
            <a:pPr indent="0" lvl="0" marL="0" rtl="0" algn="l">
              <a:spcBef>
                <a:spcPts val="0"/>
              </a:spcBef>
              <a:spcAft>
                <a:spcPts val="0"/>
              </a:spcAft>
              <a:buNone/>
            </a:pPr>
            <a:r>
              <a:rPr lang="en">
                <a:solidFill>
                  <a:srgbClr val="FFFFFF"/>
                </a:solidFill>
              </a:rPr>
              <a:t>E</a:t>
            </a:r>
            <a:r>
              <a:rPr lang="en">
                <a:solidFill>
                  <a:srgbClr val="FFFFFF"/>
                </a:solidFill>
              </a:rPr>
              <a:t>stablishing a solid information security framework provides many advantages: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575" name="Google Shape;2575;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grpSp>
        <p:nvGrpSpPr>
          <p:cNvPr id="2576" name="Google Shape;2576;p212"/>
          <p:cNvGrpSpPr/>
          <p:nvPr/>
        </p:nvGrpSpPr>
        <p:grpSpPr>
          <a:xfrm>
            <a:off x="457181" y="1345103"/>
            <a:ext cx="533372" cy="533480"/>
            <a:chOff x="457200" y="1378813"/>
            <a:chExt cx="695400" cy="695450"/>
          </a:xfrm>
        </p:grpSpPr>
        <p:sp>
          <p:nvSpPr>
            <p:cNvPr id="2577" name="Google Shape;2577;p212"/>
            <p:cNvSpPr/>
            <p:nvPr/>
          </p:nvSpPr>
          <p:spPr>
            <a:xfrm>
              <a:off x="457200" y="1378813"/>
              <a:ext cx="695400" cy="6213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578" name="Google Shape;2578;p212"/>
            <p:cNvSpPr/>
            <p:nvPr/>
          </p:nvSpPr>
          <p:spPr>
            <a:xfrm rot="10800000">
              <a:off x="634726" y="1885638"/>
              <a:ext cx="340325" cy="188625"/>
            </a:xfrm>
            <a:prstGeom prst="flowChartExtra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9" name="Google Shape;2579;p21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Instills confidence in your industry.</a:t>
            </a:r>
            <a:endParaRPr/>
          </a:p>
        </p:txBody>
      </p:sp>
      <p:grpSp>
        <p:nvGrpSpPr>
          <p:cNvPr id="2580" name="Google Shape;2580;p212"/>
          <p:cNvGrpSpPr/>
          <p:nvPr/>
        </p:nvGrpSpPr>
        <p:grpSpPr>
          <a:xfrm>
            <a:off x="3305156" y="1345103"/>
            <a:ext cx="533372" cy="533480"/>
            <a:chOff x="457200" y="1378813"/>
            <a:chExt cx="695400" cy="695450"/>
          </a:xfrm>
        </p:grpSpPr>
        <p:sp>
          <p:nvSpPr>
            <p:cNvPr id="2581" name="Google Shape;2581;p212"/>
            <p:cNvSpPr/>
            <p:nvPr/>
          </p:nvSpPr>
          <p:spPr>
            <a:xfrm>
              <a:off x="457200" y="1378813"/>
              <a:ext cx="695400" cy="6213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582" name="Google Shape;2582;p212"/>
            <p:cNvSpPr/>
            <p:nvPr/>
          </p:nvSpPr>
          <p:spPr>
            <a:xfrm rot="10800000">
              <a:off x="634726" y="1885638"/>
              <a:ext cx="340325" cy="188625"/>
            </a:xfrm>
            <a:prstGeom prst="flowChartExtra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3" name="Google Shape;2583;p212"/>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Establishes a strong reputation with business partners.</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grpSp>
        <p:nvGrpSpPr>
          <p:cNvPr id="2584" name="Google Shape;2584;p212"/>
          <p:cNvGrpSpPr/>
          <p:nvPr/>
        </p:nvGrpSpPr>
        <p:grpSpPr>
          <a:xfrm>
            <a:off x="6134081" y="1345853"/>
            <a:ext cx="533372" cy="533480"/>
            <a:chOff x="457200" y="1378813"/>
            <a:chExt cx="695400" cy="695450"/>
          </a:xfrm>
        </p:grpSpPr>
        <p:sp>
          <p:nvSpPr>
            <p:cNvPr id="2585" name="Google Shape;2585;p212"/>
            <p:cNvSpPr/>
            <p:nvPr/>
          </p:nvSpPr>
          <p:spPr>
            <a:xfrm>
              <a:off x="457200" y="1378813"/>
              <a:ext cx="695400" cy="6213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586" name="Google Shape;2586;p212"/>
            <p:cNvSpPr/>
            <p:nvPr/>
          </p:nvSpPr>
          <p:spPr>
            <a:xfrm rot="10800000">
              <a:off x="634726" y="1885638"/>
              <a:ext cx="340325" cy="188625"/>
            </a:xfrm>
            <a:prstGeom prst="flowChartExtra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7" name="Google Shape;2587;p21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Provides a reputable relationship with customers.</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cxnSp>
        <p:nvCxnSpPr>
          <p:cNvPr id="2588" name="Google Shape;2588;p212"/>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213"/>
          <p:cNvSpPr txBox="1"/>
          <p:nvPr>
            <p:ph idx="1" type="subTitle"/>
          </p:nvPr>
        </p:nvSpPr>
        <p:spPr>
          <a:xfrm>
            <a:off x="0" y="1039700"/>
            <a:ext cx="9187800" cy="3131700"/>
          </a:xfrm>
          <a:prstGeom prst="rect">
            <a:avLst/>
          </a:prstGeom>
        </p:spPr>
        <p:txBody>
          <a:bodyPr anchorCtr="0" anchor="ctr" bIns="91425" lIns="1828800" spcFirstLastPara="1" rIns="1828800" wrap="square" tIns="91425">
            <a:noAutofit/>
          </a:bodyPr>
          <a:lstStyle/>
          <a:p>
            <a:pPr indent="0" lvl="0" marL="0" rtl="0" algn="l">
              <a:spcBef>
                <a:spcPts val="0"/>
              </a:spcBef>
              <a:spcAft>
                <a:spcPts val="0"/>
              </a:spcAft>
              <a:buNone/>
            </a:pPr>
            <a:r>
              <a:rPr lang="en" sz="3000"/>
              <a:t>The </a:t>
            </a:r>
            <a:r>
              <a:rPr b="1" lang="en" sz="3000">
                <a:highlight>
                  <a:srgbClr val="FFFF00"/>
                </a:highlight>
              </a:rPr>
              <a:t>Risk Management Framework (RMF)</a:t>
            </a:r>
            <a:r>
              <a:rPr lang="en" sz="3000"/>
              <a:t> is a set of standards developed by the National Institute of Standards and Technology (NIST).</a:t>
            </a:r>
            <a:endParaRPr sz="3000"/>
          </a:p>
        </p:txBody>
      </p:sp>
      <p:sp>
        <p:nvSpPr>
          <p:cNvPr id="2594" name="Google Shape;2594;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5" name="Google Shape;2595;p2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9" name="Shape 2599"/>
        <p:cNvGrpSpPr/>
        <p:nvPr/>
      </p:nvGrpSpPr>
      <p:grpSpPr>
        <a:xfrm>
          <a:off x="0" y="0"/>
          <a:ext cx="0" cy="0"/>
          <a:chOff x="0" y="0"/>
          <a:chExt cx="0" cy="0"/>
        </a:xfrm>
      </p:grpSpPr>
      <p:pic>
        <p:nvPicPr>
          <p:cNvPr id="2600" name="Google Shape;2600;p214"/>
          <p:cNvPicPr preferRelativeResize="0"/>
          <p:nvPr/>
        </p:nvPicPr>
        <p:blipFill rotWithShape="1">
          <a:blip r:embed="rId3">
            <a:alphaModFix/>
          </a:blip>
          <a:srcRect b="27803" l="0" r="0" t="0"/>
          <a:stretch/>
        </p:blipFill>
        <p:spPr>
          <a:xfrm>
            <a:off x="0" y="3082650"/>
            <a:ext cx="9143999" cy="2060850"/>
          </a:xfrm>
          <a:prstGeom prst="rect">
            <a:avLst/>
          </a:prstGeom>
          <a:noFill/>
          <a:ln>
            <a:noFill/>
          </a:ln>
        </p:spPr>
      </p:pic>
      <p:sp>
        <p:nvSpPr>
          <p:cNvPr id="2601" name="Google Shape;2601;p2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Management Frameworks </a:t>
            </a:r>
            <a:endParaRPr/>
          </a:p>
        </p:txBody>
      </p:sp>
      <p:sp>
        <p:nvSpPr>
          <p:cNvPr id="2602" name="Google Shape;2602;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3" name="Google Shape;2603;p2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rgbClr val="0563C1"/>
                </a:solidFill>
                <a:hlinkClick r:id="rId4">
                  <a:extLst>
                    <a:ext uri="{A12FA001-AC4F-418D-AE19-62706E023703}">
                      <ahyp:hlinkClr val="tx"/>
                    </a:ext>
                  </a:extLst>
                </a:hlinkClick>
              </a:rPr>
              <a:t>(nist.gov)</a:t>
            </a:r>
            <a:endParaRPr>
              <a:solidFill>
                <a:srgbClr val="0563C1"/>
              </a:solidFill>
            </a:endParaRPr>
          </a:p>
        </p:txBody>
      </p:sp>
      <p:sp>
        <p:nvSpPr>
          <p:cNvPr id="2604" name="Google Shape;2604;p214"/>
          <p:cNvSpPr/>
          <p:nvPr/>
        </p:nvSpPr>
        <p:spPr>
          <a:xfrm>
            <a:off x="441525" y="1433550"/>
            <a:ext cx="3652200" cy="1444200"/>
          </a:xfrm>
          <a:prstGeom prst="round2DiagRect">
            <a:avLst>
              <a:gd fmla="val 10607" name="adj1"/>
              <a:gd fmla="val 0" name="adj2"/>
            </a:avLst>
          </a:prstGeom>
          <a:solidFill>
            <a:srgbClr val="F3F3F3"/>
          </a:solidFill>
          <a:ln>
            <a:noFill/>
          </a:ln>
        </p:spPr>
        <p:txBody>
          <a:bodyPr anchorCtr="0" anchor="t" bIns="0" lIns="91425" spcFirstLastPara="1" rIns="91425" wrap="square" tIns="45700">
            <a:noAutofit/>
          </a:bodyPr>
          <a:lstStyle/>
          <a:p>
            <a:pPr indent="0" lvl="0" marL="91440" rtl="0" algn="l">
              <a:lnSpc>
                <a:spcPct val="100000"/>
              </a:lnSpc>
              <a:spcBef>
                <a:spcPts val="0"/>
              </a:spcBef>
              <a:spcAft>
                <a:spcPts val="0"/>
              </a:spcAft>
              <a:buNone/>
            </a:pPr>
            <a:r>
              <a:rPr lang="en" sz="1300">
                <a:latin typeface="Roboto"/>
                <a:ea typeface="Roboto"/>
                <a:cs typeface="Roboto"/>
                <a:sym typeface="Roboto"/>
              </a:rPr>
              <a:t>“Risk Management Framework for Information Systems and Organizations,” describes the formal RMF certification and accreditation process.</a:t>
            </a:r>
            <a:endParaRPr sz="1300">
              <a:latin typeface="Roboto"/>
              <a:ea typeface="Roboto"/>
              <a:cs typeface="Roboto"/>
              <a:sym typeface="Roboto"/>
            </a:endParaRPr>
          </a:p>
        </p:txBody>
      </p:sp>
      <p:grpSp>
        <p:nvGrpSpPr>
          <p:cNvPr id="2605" name="Google Shape;2605;p214"/>
          <p:cNvGrpSpPr/>
          <p:nvPr/>
        </p:nvGrpSpPr>
        <p:grpSpPr>
          <a:xfrm>
            <a:off x="441525" y="873075"/>
            <a:ext cx="3652200" cy="472263"/>
            <a:chOff x="466725" y="1438288"/>
            <a:chExt cx="3652200" cy="472263"/>
          </a:xfrm>
        </p:grpSpPr>
        <p:sp>
          <p:nvSpPr>
            <p:cNvPr id="2606" name="Google Shape;2606;p214"/>
            <p:cNvSpPr/>
            <p:nvPr/>
          </p:nvSpPr>
          <p:spPr>
            <a:xfrm rot="10800000">
              <a:off x="2122663" y="17219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07" name="Google Shape;2607;p214"/>
            <p:cNvSpPr/>
            <p:nvPr/>
          </p:nvSpPr>
          <p:spPr>
            <a:xfrm>
              <a:off x="466725" y="1438288"/>
              <a:ext cx="3652200" cy="3648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oboto Medium"/>
                  <a:ea typeface="Roboto Medium"/>
                  <a:cs typeface="Roboto Medium"/>
                  <a:sym typeface="Roboto Medium"/>
                </a:rPr>
                <a:t>Special Publication 800-37r2</a:t>
              </a:r>
              <a:endParaRPr sz="1800">
                <a:solidFill>
                  <a:schemeClr val="lt1"/>
                </a:solidFill>
                <a:latin typeface="Roboto Medium"/>
                <a:ea typeface="Roboto Medium"/>
                <a:cs typeface="Roboto Medium"/>
                <a:sym typeface="Roboto Medium"/>
              </a:endParaRPr>
            </a:p>
          </p:txBody>
        </p:sp>
      </p:grpSp>
      <p:pic>
        <p:nvPicPr>
          <p:cNvPr id="2608" name="Google Shape;2608;p214"/>
          <p:cNvPicPr preferRelativeResize="0"/>
          <p:nvPr/>
        </p:nvPicPr>
        <p:blipFill>
          <a:blip r:embed="rId5">
            <a:alphaModFix/>
          </a:blip>
          <a:stretch>
            <a:fillRect/>
          </a:stretch>
        </p:blipFill>
        <p:spPr>
          <a:xfrm>
            <a:off x="4158275" y="802550"/>
            <a:ext cx="827450" cy="2130824"/>
          </a:xfrm>
          <a:prstGeom prst="rect">
            <a:avLst/>
          </a:prstGeom>
          <a:noFill/>
          <a:ln>
            <a:noFill/>
          </a:ln>
        </p:spPr>
      </p:pic>
      <p:sp>
        <p:nvSpPr>
          <p:cNvPr id="2609" name="Google Shape;2609;p214"/>
          <p:cNvSpPr/>
          <p:nvPr/>
        </p:nvSpPr>
        <p:spPr>
          <a:xfrm>
            <a:off x="4990075" y="1433550"/>
            <a:ext cx="3652200" cy="1444200"/>
          </a:xfrm>
          <a:prstGeom prst="round2DiagRect">
            <a:avLst>
              <a:gd fmla="val 10607" name="adj1"/>
              <a:gd fmla="val 0" name="adj2"/>
            </a:avLst>
          </a:prstGeom>
          <a:solidFill>
            <a:srgbClr val="F3F3F3"/>
          </a:solidFill>
          <a:ln>
            <a:noFill/>
          </a:ln>
        </p:spPr>
        <p:txBody>
          <a:bodyPr anchorCtr="0" anchor="t" bIns="0" lIns="91425" spcFirstLastPara="1" rIns="91425" wrap="square" tIns="45700">
            <a:noAutofit/>
          </a:bodyPr>
          <a:lstStyle/>
          <a:p>
            <a:pPr indent="0" lvl="0" marL="91440" rtl="0" algn="l">
              <a:lnSpc>
                <a:spcPct val="100000"/>
              </a:lnSpc>
              <a:spcBef>
                <a:spcPts val="0"/>
              </a:spcBef>
              <a:spcAft>
                <a:spcPts val="0"/>
              </a:spcAft>
              <a:buNone/>
            </a:pPr>
            <a:r>
              <a:rPr lang="en" sz="1300">
                <a:latin typeface="Roboto"/>
                <a:ea typeface="Roboto"/>
                <a:cs typeface="Roboto"/>
                <a:sym typeface="Roboto"/>
              </a:rPr>
              <a:t>“Security and Privacy Controls for Federal Information Systems and Organizations,” describes a structured process for an organization to select system security controls and integrate them as part of an organizational risk management program.</a:t>
            </a:r>
            <a:endParaRPr sz="1300">
              <a:latin typeface="Roboto"/>
              <a:ea typeface="Roboto"/>
              <a:cs typeface="Roboto"/>
              <a:sym typeface="Roboto"/>
            </a:endParaRPr>
          </a:p>
        </p:txBody>
      </p:sp>
      <p:grpSp>
        <p:nvGrpSpPr>
          <p:cNvPr id="2610" name="Google Shape;2610;p214"/>
          <p:cNvGrpSpPr/>
          <p:nvPr/>
        </p:nvGrpSpPr>
        <p:grpSpPr>
          <a:xfrm>
            <a:off x="4990075" y="873075"/>
            <a:ext cx="3652200" cy="472263"/>
            <a:chOff x="466725" y="1438288"/>
            <a:chExt cx="3652200" cy="472263"/>
          </a:xfrm>
        </p:grpSpPr>
        <p:sp>
          <p:nvSpPr>
            <p:cNvPr id="2611" name="Google Shape;2611;p214"/>
            <p:cNvSpPr/>
            <p:nvPr/>
          </p:nvSpPr>
          <p:spPr>
            <a:xfrm rot="10800000">
              <a:off x="2122663" y="17219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12" name="Google Shape;2612;p214"/>
            <p:cNvSpPr/>
            <p:nvPr/>
          </p:nvSpPr>
          <p:spPr>
            <a:xfrm>
              <a:off x="466725" y="1438288"/>
              <a:ext cx="3652200" cy="3648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oboto Medium"/>
                  <a:ea typeface="Roboto Medium"/>
                  <a:cs typeface="Roboto Medium"/>
                  <a:sym typeface="Roboto Medium"/>
                </a:rPr>
                <a:t>Special Publication 800-53</a:t>
              </a:r>
              <a:endParaRPr sz="1800">
                <a:solidFill>
                  <a:schemeClr val="lt1"/>
                </a:solidFill>
                <a:latin typeface="Roboto Medium"/>
                <a:ea typeface="Roboto Medium"/>
                <a:cs typeface="Roboto Medium"/>
                <a:sym typeface="Roboto Medium"/>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422">
            <a:alpha val="93300"/>
          </a:srgbClr>
        </a:solidFill>
      </p:bgPr>
    </p:bg>
    <p:spTree>
      <p:nvGrpSpPr>
        <p:cNvPr id="2616" name="Shape 2616"/>
        <p:cNvGrpSpPr/>
        <p:nvPr/>
      </p:nvGrpSpPr>
      <p:grpSpPr>
        <a:xfrm>
          <a:off x="0" y="0"/>
          <a:ext cx="0" cy="0"/>
          <a:chOff x="0" y="0"/>
          <a:chExt cx="0" cy="0"/>
        </a:xfrm>
      </p:grpSpPr>
      <p:sp>
        <p:nvSpPr>
          <p:cNvPr id="2617" name="Google Shape;2617;p215"/>
          <p:cNvSpPr/>
          <p:nvPr/>
        </p:nvSpPr>
        <p:spPr>
          <a:xfrm>
            <a:off x="4275525" y="1388388"/>
            <a:ext cx="5215200" cy="3305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National Institute of Standards and Technology (</a:t>
            </a:r>
            <a:r>
              <a:rPr lang="en"/>
              <a:t>NIST</a:t>
            </a:r>
            <a:r>
              <a:rPr lang="en"/>
              <a:t>)</a:t>
            </a:r>
            <a:endParaRPr/>
          </a:p>
        </p:txBody>
      </p:sp>
      <p:sp>
        <p:nvSpPr>
          <p:cNvPr id="2619" name="Google Shape;2619;p2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NIST is a federal agency within the United States Department of Commerce.</a:t>
            </a:r>
            <a:endParaRPr/>
          </a:p>
        </p:txBody>
      </p:sp>
      <p:sp>
        <p:nvSpPr>
          <p:cNvPr id="2620" name="Google Shape;2620;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1" name="Google Shape;2621;p215"/>
          <p:cNvSpPr txBox="1"/>
          <p:nvPr>
            <p:ph idx="3" type="body"/>
          </p:nvPr>
        </p:nvSpPr>
        <p:spPr>
          <a:xfrm>
            <a:off x="175" y="1365525"/>
            <a:ext cx="4275300" cy="3305100"/>
          </a:xfrm>
          <a:prstGeom prst="rect">
            <a:avLst/>
          </a:prstGeom>
        </p:spPr>
        <p:txBody>
          <a:bodyPr anchorCtr="0" anchor="t" bIns="91425" lIns="457200" spcFirstLastPara="1" rIns="182875" wrap="square" tIns="0">
            <a:noAutofit/>
          </a:bodyPr>
          <a:lstStyle/>
          <a:p>
            <a:pPr indent="-193040" lvl="0" marL="320040" rtl="0" algn="l">
              <a:spcBef>
                <a:spcPts val="0"/>
              </a:spcBef>
              <a:spcAft>
                <a:spcPts val="0"/>
              </a:spcAft>
              <a:buClr>
                <a:srgbClr val="1787CE"/>
              </a:buClr>
              <a:buSzPts val="1600"/>
              <a:buChar char="●"/>
            </a:pPr>
            <a:r>
              <a:rPr lang="en" sz="1600"/>
              <a:t>NIST’s mission is to develop and promote standards, measurements, and technology that enhances productivity, facilitates trade, and improves quality of life.</a:t>
            </a:r>
            <a:endParaRPr sz="1600"/>
          </a:p>
          <a:p>
            <a:pPr indent="-193040" lvl="0" marL="320040" rtl="0" algn="l">
              <a:spcBef>
                <a:spcPts val="1400"/>
              </a:spcBef>
              <a:spcAft>
                <a:spcPts val="1400"/>
              </a:spcAft>
              <a:buClr>
                <a:srgbClr val="1787CE"/>
              </a:buClr>
              <a:buSzPts val="1600"/>
              <a:buChar char="●"/>
            </a:pPr>
            <a:r>
              <a:rPr lang="en" sz="1600"/>
              <a:t>Since 2014, the NIST Cybersecurity Framework has provided guidance for critical infrastructure so organizations can better manage and reduce cybersecurity risks.</a:t>
            </a:r>
            <a:endParaRPr sz="1600"/>
          </a:p>
        </p:txBody>
      </p:sp>
      <p:pic>
        <p:nvPicPr>
          <p:cNvPr id="2622" name="Google Shape;2622;p215"/>
          <p:cNvPicPr preferRelativeResize="0"/>
          <p:nvPr/>
        </p:nvPicPr>
        <p:blipFill>
          <a:blip r:embed="rId3">
            <a:alphaModFix/>
          </a:blip>
          <a:stretch>
            <a:fillRect/>
          </a:stretch>
        </p:blipFill>
        <p:spPr>
          <a:xfrm>
            <a:off x="4463725" y="1449813"/>
            <a:ext cx="4565100" cy="3168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26" name="Shape 2626"/>
        <p:cNvGrpSpPr/>
        <p:nvPr/>
      </p:nvGrpSpPr>
      <p:grpSpPr>
        <a:xfrm>
          <a:off x="0" y="0"/>
          <a:ext cx="0" cy="0"/>
          <a:chOff x="0" y="0"/>
          <a:chExt cx="0" cy="0"/>
        </a:xfrm>
      </p:grpSpPr>
      <p:sp>
        <p:nvSpPr>
          <p:cNvPr id="2627" name="Google Shape;2627;p216"/>
          <p:cNvSpPr/>
          <p:nvPr/>
        </p:nvSpPr>
        <p:spPr>
          <a:xfrm>
            <a:off x="466075" y="1447625"/>
            <a:ext cx="8403600" cy="3313800"/>
          </a:xfrm>
          <a:prstGeom prst="rect">
            <a:avLst/>
          </a:prstGeom>
          <a:solidFill>
            <a:srgbClr val="FFFFFF"/>
          </a:solidFill>
          <a:ln>
            <a:noFill/>
          </a:ln>
          <a:effectLst>
            <a:outerShdw blurRad="1714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NIST Cybersecurity Framework</a:t>
            </a:r>
            <a:endParaRPr/>
          </a:p>
        </p:txBody>
      </p:sp>
      <p:sp>
        <p:nvSpPr>
          <p:cNvPr id="2629" name="Google Shape;2629;p2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a:t>
            </a:r>
            <a:r>
              <a:rPr lang="en"/>
              <a:t> NIST </a:t>
            </a:r>
            <a:r>
              <a:rPr lang="en"/>
              <a:t>Cybersecurity</a:t>
            </a:r>
            <a:r>
              <a:rPr lang="en"/>
              <a:t> framework is made of categories, subcategories, and informative resources.</a:t>
            </a:r>
            <a:endParaRPr/>
          </a:p>
        </p:txBody>
      </p:sp>
      <p:sp>
        <p:nvSpPr>
          <p:cNvPr id="2630" name="Google Shape;2630;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631" name="Google Shape;2631;p216"/>
          <p:cNvGraphicFramePr/>
          <p:nvPr/>
        </p:nvGraphicFramePr>
        <p:xfrm>
          <a:off x="466075" y="1447635"/>
          <a:ext cx="3000000" cy="3000000"/>
        </p:xfrm>
        <a:graphic>
          <a:graphicData uri="http://schemas.openxmlformats.org/drawingml/2006/table">
            <a:tbl>
              <a:tblPr>
                <a:noFill/>
                <a:tableStyleId>{A642D27F-0F04-448C-A78C-31B8B87156EF}</a:tableStyleId>
              </a:tblPr>
              <a:tblGrid>
                <a:gridCol w="2100900"/>
                <a:gridCol w="2100900"/>
                <a:gridCol w="2100900"/>
                <a:gridCol w="2100900"/>
              </a:tblGrid>
              <a:tr h="287750">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Functions</a:t>
                      </a:r>
                      <a:endParaRPr>
                        <a:solidFill>
                          <a:srgbClr val="FFFFFF"/>
                        </a:solidFill>
                        <a:latin typeface="Roboto Medium"/>
                        <a:ea typeface="Roboto Medium"/>
                        <a:cs typeface="Roboto Medium"/>
                        <a:sym typeface="Roboto Medium"/>
                      </a:endParaRPr>
                    </a:p>
                  </a:txBody>
                  <a:tcPr marT="0" marB="0" marR="0" marL="0" anchor="ctr">
                    <a:lnL cap="flat" cmpd="sng" w="9525">
                      <a:solidFill>
                        <a:schemeClr val="dk2"/>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Categories</a:t>
                      </a:r>
                      <a:endParaRPr>
                        <a:solidFill>
                          <a:srgbClr val="FFFFFF"/>
                        </a:solidFill>
                        <a:latin typeface="Roboto Medium"/>
                        <a:ea typeface="Roboto Medium"/>
                        <a:cs typeface="Roboto Medium"/>
                        <a:sym typeface="Roboto Medium"/>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Subc</a:t>
                      </a:r>
                      <a:r>
                        <a:rPr lang="en">
                          <a:solidFill>
                            <a:srgbClr val="FFFFFF"/>
                          </a:solidFill>
                          <a:latin typeface="Roboto Medium"/>
                          <a:ea typeface="Roboto Medium"/>
                          <a:cs typeface="Roboto Medium"/>
                          <a:sym typeface="Roboto Medium"/>
                        </a:rPr>
                        <a:t>ategories</a:t>
                      </a:r>
                      <a:endParaRPr>
                        <a:solidFill>
                          <a:srgbClr val="FFFFFF"/>
                        </a:solidFill>
                        <a:latin typeface="Roboto Medium"/>
                        <a:ea typeface="Roboto Medium"/>
                        <a:cs typeface="Roboto Medium"/>
                        <a:sym typeface="Roboto Medium"/>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Informative References</a:t>
                      </a:r>
                      <a:endParaRPr>
                        <a:solidFill>
                          <a:srgbClr val="FFFFFF"/>
                        </a:solidFill>
                        <a:latin typeface="Roboto Medium"/>
                        <a:ea typeface="Roboto Medium"/>
                        <a:cs typeface="Roboto Medium"/>
                        <a:sym typeface="Roboto Medium"/>
                      </a:endParaRPr>
                    </a:p>
                  </a:txBody>
                  <a:tcPr marT="0" marB="0" marR="0" marL="0" anchor="ctr">
                    <a:lnL cap="flat" cmpd="sng" w="9525">
                      <a:solidFill>
                        <a:srgbClr val="EFEFEF"/>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100000">
                <a:tc rowSpan="8">
                  <a:txBody>
                    <a:bodyPr/>
                    <a:lstStyle/>
                    <a:p>
                      <a:pPr indent="0" lvl="0" marL="0" rtl="0" algn="ctr">
                        <a:spcBef>
                          <a:spcPts val="0"/>
                        </a:spcBef>
                        <a:spcAft>
                          <a:spcPts val="0"/>
                        </a:spcAft>
                        <a:buNone/>
                      </a:pPr>
                      <a:r>
                        <a:rPr lang="en" sz="2000">
                          <a:solidFill>
                            <a:schemeClr val="lt1"/>
                          </a:solidFill>
                          <a:latin typeface="Roboto"/>
                          <a:ea typeface="Roboto"/>
                          <a:cs typeface="Roboto"/>
                          <a:sym typeface="Roboto"/>
                        </a:rPr>
                        <a:t>Identify</a:t>
                      </a:r>
                      <a:endParaRPr sz="2000">
                        <a:solidFill>
                          <a:schemeClr val="lt1"/>
                        </a:solidFill>
                        <a:latin typeface="Roboto"/>
                        <a:ea typeface="Roboto"/>
                        <a:cs typeface="Roboto"/>
                        <a:sym typeface="Robo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4BA5DC"/>
                    </a:solidFill>
                  </a:tcPr>
                </a:tc>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rowSpan="8">
                  <a:txBody>
                    <a:bodyPr/>
                    <a:lstStyle/>
                    <a:p>
                      <a:pPr indent="0" lvl="0" marL="0" rtl="0" algn="ctr">
                        <a:spcBef>
                          <a:spcPts val="0"/>
                        </a:spcBef>
                        <a:spcAft>
                          <a:spcPts val="0"/>
                        </a:spcAft>
                        <a:buNone/>
                      </a:pPr>
                      <a:r>
                        <a:rPr lang="en" sz="2000">
                          <a:solidFill>
                            <a:schemeClr val="lt1"/>
                          </a:solidFill>
                          <a:latin typeface="Roboto"/>
                          <a:ea typeface="Roboto"/>
                          <a:cs typeface="Roboto"/>
                          <a:sym typeface="Roboto"/>
                        </a:rPr>
                        <a:t>Protect</a:t>
                      </a:r>
                      <a:endParaRPr b="1" sz="2000">
                        <a:solidFill>
                          <a:schemeClr val="lt1"/>
                        </a:solidFill>
                        <a:latin typeface="Roboto"/>
                        <a:ea typeface="Roboto"/>
                        <a:cs typeface="Roboto"/>
                        <a:sym typeface="Robo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815092"/>
                    </a:solidFill>
                  </a:tcPr>
                </a:tc>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rowSpan="8">
                  <a:txBody>
                    <a:bodyPr/>
                    <a:lstStyle/>
                    <a:p>
                      <a:pPr indent="0" lvl="0" marL="0" rtl="0" algn="ctr">
                        <a:spcBef>
                          <a:spcPts val="0"/>
                        </a:spcBef>
                        <a:spcAft>
                          <a:spcPts val="0"/>
                        </a:spcAft>
                        <a:buNone/>
                      </a:pPr>
                      <a:r>
                        <a:rPr lang="en" sz="2000">
                          <a:solidFill>
                            <a:schemeClr val="lt1"/>
                          </a:solidFill>
                          <a:latin typeface="Roboto"/>
                          <a:ea typeface="Roboto"/>
                          <a:cs typeface="Roboto"/>
                          <a:sym typeface="Roboto"/>
                        </a:rPr>
                        <a:t>Detect</a:t>
                      </a:r>
                      <a:endParaRPr sz="2000">
                        <a:solidFill>
                          <a:schemeClr val="lt1"/>
                        </a:solidFill>
                        <a:latin typeface="Roboto"/>
                        <a:ea typeface="Roboto"/>
                        <a:cs typeface="Roboto"/>
                        <a:sym typeface="Robo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89D1C"/>
                    </a:solidFill>
                  </a:tcPr>
                </a:tc>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rowSpan="8">
                  <a:txBody>
                    <a:bodyPr/>
                    <a:lstStyle/>
                    <a:p>
                      <a:pPr indent="0" lvl="0" marL="0" rtl="0" algn="ctr">
                        <a:spcBef>
                          <a:spcPts val="0"/>
                        </a:spcBef>
                        <a:spcAft>
                          <a:spcPts val="0"/>
                        </a:spcAft>
                        <a:buNone/>
                      </a:pPr>
                      <a:r>
                        <a:rPr lang="en" sz="2000">
                          <a:solidFill>
                            <a:schemeClr val="lt1"/>
                          </a:solidFill>
                          <a:latin typeface="Roboto"/>
                          <a:ea typeface="Roboto"/>
                          <a:cs typeface="Roboto"/>
                          <a:sym typeface="Roboto"/>
                        </a:rPr>
                        <a:t>Respond</a:t>
                      </a:r>
                      <a:endParaRPr sz="2000">
                        <a:solidFill>
                          <a:schemeClr val="lt1"/>
                        </a:solidFill>
                        <a:latin typeface="Roboto"/>
                        <a:ea typeface="Roboto"/>
                        <a:cs typeface="Roboto"/>
                        <a:sym typeface="Robo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A3B43"/>
                    </a:solidFill>
                  </a:tcPr>
                </a:tc>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75025">
                <a:tc rowSpan="8">
                  <a:txBody>
                    <a:bodyPr/>
                    <a:lstStyle/>
                    <a:p>
                      <a:pPr indent="0" lvl="0" marL="0" rtl="0" algn="ctr">
                        <a:spcBef>
                          <a:spcPts val="0"/>
                        </a:spcBef>
                        <a:spcAft>
                          <a:spcPts val="0"/>
                        </a:spcAft>
                        <a:buClr>
                          <a:schemeClr val="dk1"/>
                        </a:buClr>
                        <a:buSzPts val="1100"/>
                        <a:buFont typeface="Arial"/>
                        <a:buNone/>
                      </a:pPr>
                      <a:r>
                        <a:rPr lang="en" sz="2000">
                          <a:solidFill>
                            <a:schemeClr val="lt1"/>
                          </a:solidFill>
                          <a:latin typeface="Roboto"/>
                          <a:ea typeface="Roboto"/>
                          <a:cs typeface="Roboto"/>
                          <a:sym typeface="Roboto"/>
                        </a:rPr>
                        <a:t>Recover</a:t>
                      </a:r>
                      <a:endParaRPr sz="2000">
                        <a:solidFill>
                          <a:schemeClr val="lt1"/>
                        </a:solidFill>
                        <a:latin typeface="Roboto"/>
                        <a:ea typeface="Roboto"/>
                        <a:cs typeface="Roboto"/>
                        <a:sym typeface="Robot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37B24A"/>
                    </a:solidFill>
                  </a:tcPr>
                </a:tc>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rowSpan="4">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75025">
                <a:tc vMerge="1"/>
                <a:tc vMerge="1"/>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300">
                        <a:latin typeface="Roboto"/>
                        <a:ea typeface="Roboto"/>
                        <a:cs typeface="Roboto"/>
                        <a:sym typeface="Roboto"/>
                      </a:endParaRPr>
                    </a:p>
                  </a:txBody>
                  <a:tcPr marT="0" marB="0" marR="0" marL="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bl>
          </a:graphicData>
        </a:graphic>
      </p:graphicFrame>
      <p:cxnSp>
        <p:nvCxnSpPr>
          <p:cNvPr id="2632" name="Google Shape;2632;p2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sp>
        <p:nvSpPr>
          <p:cNvPr id="2637" name="Google Shape;2637;p217"/>
          <p:cNvSpPr txBox="1"/>
          <p:nvPr>
            <p:ph type="title"/>
          </p:nvPr>
        </p:nvSpPr>
        <p:spPr>
          <a:xfrm>
            <a:off x="25" y="274800"/>
            <a:ext cx="886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Let’s take a look at how an organization would implement the </a:t>
            </a:r>
            <a:r>
              <a:rPr lang="en">
                <a:solidFill>
                  <a:srgbClr val="6CCCE6"/>
                </a:solidFill>
              </a:rPr>
              <a:t>NIST Risk Management Framework</a:t>
            </a:r>
            <a:r>
              <a:rPr lang="en"/>
              <a:t>.</a:t>
            </a:r>
            <a:endParaRPr/>
          </a:p>
        </p:txBody>
      </p:sp>
      <p:sp>
        <p:nvSpPr>
          <p:cNvPr id="2638" name="Google Shape;2638;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9" name="Google Shape;2639;p2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2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NIST RMF Scenario</a:t>
            </a:r>
            <a:endParaRPr/>
          </a:p>
        </p:txBody>
      </p:sp>
      <p:sp>
        <p:nvSpPr>
          <p:cNvPr id="2645" name="Google Shape;2645;p2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An organization has just recovered from an attack.</a:t>
            </a:r>
            <a:br>
              <a:rPr lang="en"/>
            </a:br>
            <a:r>
              <a:rPr lang="en"/>
              <a:t>They must now consider what can they can do to mitigate</a:t>
            </a:r>
            <a:br>
              <a:rPr lang="en"/>
            </a:br>
            <a:r>
              <a:rPr lang="en"/>
              <a:t>this attack from happening again.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46" name="Google Shape;2646;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7" name="Google Shape;2647;p2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https://www.nist.gov</a:t>
            </a:r>
            <a:endParaRPr/>
          </a:p>
        </p:txBody>
      </p:sp>
      <p:sp>
        <p:nvSpPr>
          <p:cNvPr id="2648" name="Google Shape;2648;p218"/>
          <p:cNvSpPr txBox="1"/>
          <p:nvPr>
            <p:ph idx="3" type="body"/>
          </p:nvPr>
        </p:nvSpPr>
        <p:spPr>
          <a:xfrm>
            <a:off x="12300" y="1818148"/>
            <a:ext cx="9144000" cy="1058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Solution</a:t>
            </a:r>
            <a:endParaRPr b="1" sz="1800"/>
          </a:p>
          <a:p>
            <a:pPr indent="0" lvl="0" marL="0" rtl="0" algn="l">
              <a:spcBef>
                <a:spcPts val="500"/>
              </a:spcBef>
              <a:spcAft>
                <a:spcPts val="800"/>
              </a:spcAft>
              <a:buNone/>
            </a:pPr>
            <a:r>
              <a:rPr lang="en" sz="1800"/>
              <a:t>The organization decides to incorporate “lessons learned” as part of their incident response. They will adopt and incorporate a security control from the Improvements category of the NIST RMF with a subcategory of </a:t>
            </a:r>
            <a:r>
              <a:rPr b="1" lang="en" sz="1800"/>
              <a:t>RS.IM-1</a:t>
            </a:r>
            <a:r>
              <a:rPr lang="en" sz="1800"/>
              <a:t>.</a:t>
            </a:r>
            <a:endParaRPr sz="1800"/>
          </a:p>
        </p:txBody>
      </p:sp>
      <p:graphicFrame>
        <p:nvGraphicFramePr>
          <p:cNvPr id="2649" name="Google Shape;2649;p218"/>
          <p:cNvGraphicFramePr/>
          <p:nvPr/>
        </p:nvGraphicFramePr>
        <p:xfrm>
          <a:off x="451225" y="3299275"/>
          <a:ext cx="3000000" cy="3000000"/>
        </p:xfrm>
        <a:graphic>
          <a:graphicData uri="http://schemas.openxmlformats.org/drawingml/2006/table">
            <a:tbl>
              <a:tblPr>
                <a:noFill/>
                <a:tableStyleId>{A642D27F-0F04-448C-A78C-31B8B87156EF}</a:tableStyleId>
              </a:tblPr>
              <a:tblGrid>
                <a:gridCol w="615075"/>
                <a:gridCol w="717250"/>
                <a:gridCol w="809975"/>
                <a:gridCol w="670800"/>
                <a:gridCol w="763625"/>
                <a:gridCol w="1469075"/>
                <a:gridCol w="977100"/>
                <a:gridCol w="1274175"/>
                <a:gridCol w="1079225"/>
              </a:tblGrid>
              <a:tr h="381000">
                <a:tc>
                  <a:txBody>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Function</a:t>
                      </a:r>
                      <a:endParaRPr b="1" sz="1000">
                        <a:solidFill>
                          <a:schemeClr val="lt1"/>
                        </a:solidFill>
                        <a:latin typeface="Roboto"/>
                        <a:ea typeface="Roboto"/>
                        <a:cs typeface="Roboto"/>
                        <a:sym typeface="Roboto"/>
                      </a:endParaRPr>
                    </a:p>
                  </a:txBody>
                  <a:tcPr marT="91425" marB="91425" marR="0" marL="0">
                    <a:solidFill>
                      <a:schemeClr val="dk2"/>
                    </a:solidFill>
                  </a:tcPr>
                </a:tc>
                <a:tc>
                  <a:txBody>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Category</a:t>
                      </a:r>
                      <a:endParaRPr b="1" sz="1000">
                        <a:solidFill>
                          <a:schemeClr val="lt1"/>
                        </a:solidFill>
                        <a:latin typeface="Roboto"/>
                        <a:ea typeface="Roboto"/>
                        <a:cs typeface="Roboto"/>
                        <a:sym typeface="Roboto"/>
                      </a:endParaRPr>
                    </a:p>
                  </a:txBody>
                  <a:tcPr marT="91425" marB="91425" marR="0" marL="0">
                    <a:solidFill>
                      <a:schemeClr val="dk2"/>
                    </a:solidFill>
                  </a:tcPr>
                </a:tc>
                <a:tc>
                  <a:txBody>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Subcategory</a:t>
                      </a:r>
                      <a:endParaRPr b="1" sz="1000">
                        <a:solidFill>
                          <a:schemeClr val="lt1"/>
                        </a:solidFill>
                        <a:latin typeface="Roboto"/>
                        <a:ea typeface="Roboto"/>
                        <a:cs typeface="Roboto"/>
                        <a:sym typeface="Roboto"/>
                      </a:endParaRPr>
                    </a:p>
                  </a:txBody>
                  <a:tcPr marT="91425" marB="91425" marR="0" marL="0">
                    <a:solidFill>
                      <a:schemeClr val="dk2"/>
                    </a:solidFill>
                  </a:tcPr>
                </a:tc>
                <a:tc>
                  <a:txBody>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CCS CSC</a:t>
                      </a:r>
                      <a:endParaRPr b="1" sz="1000">
                        <a:solidFill>
                          <a:schemeClr val="lt1"/>
                        </a:solidFill>
                        <a:latin typeface="Roboto"/>
                        <a:ea typeface="Roboto"/>
                        <a:cs typeface="Roboto"/>
                        <a:sym typeface="Roboto"/>
                      </a:endParaRPr>
                    </a:p>
                  </a:txBody>
                  <a:tcPr marT="91425" marB="91425" marR="0" marL="0">
                    <a:solidFill>
                      <a:schemeClr val="dk2"/>
                    </a:solidFill>
                  </a:tcPr>
                </a:tc>
                <a:tc>
                  <a:txBody>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COBIT 5</a:t>
                      </a:r>
                      <a:endParaRPr b="1" sz="1000">
                        <a:solidFill>
                          <a:schemeClr val="lt1"/>
                        </a:solidFill>
                        <a:latin typeface="Roboto"/>
                        <a:ea typeface="Roboto"/>
                        <a:cs typeface="Roboto"/>
                        <a:sym typeface="Roboto"/>
                      </a:endParaRPr>
                    </a:p>
                  </a:txBody>
                  <a:tcPr marT="91425" marB="91425" marR="0" marL="0">
                    <a:solidFill>
                      <a:schemeClr val="dk2"/>
                    </a:solidFill>
                  </a:tcPr>
                </a:tc>
                <a:tc>
                  <a:txBody>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ISA 62443-2-1: 2009</a:t>
                      </a:r>
                      <a:endParaRPr b="1" sz="1000">
                        <a:solidFill>
                          <a:schemeClr val="lt1"/>
                        </a:solidFill>
                        <a:latin typeface="Roboto"/>
                        <a:ea typeface="Roboto"/>
                        <a:cs typeface="Roboto"/>
                        <a:sym typeface="Roboto"/>
                      </a:endParaRPr>
                    </a:p>
                  </a:txBody>
                  <a:tcPr marT="91425" marB="91425" marR="0" marL="0">
                    <a:solidFill>
                      <a:schemeClr val="dk2"/>
                    </a:solidFill>
                  </a:tcPr>
                </a:tc>
                <a:tc>
                  <a:txBody>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ISA 62443-3-3: 2013</a:t>
                      </a:r>
                      <a:endParaRPr b="1" sz="1000">
                        <a:solidFill>
                          <a:schemeClr val="lt1"/>
                        </a:solidFill>
                        <a:latin typeface="Roboto"/>
                        <a:ea typeface="Roboto"/>
                        <a:cs typeface="Roboto"/>
                        <a:sym typeface="Roboto"/>
                      </a:endParaRPr>
                    </a:p>
                  </a:txBody>
                  <a:tcPr marT="91425" marB="91425" marR="0" marL="0">
                    <a:solidFill>
                      <a:schemeClr val="dk2"/>
                    </a:solidFill>
                  </a:tcPr>
                </a:tc>
                <a:tc>
                  <a:txBody>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ISO/IEC 27001:2013</a:t>
                      </a:r>
                      <a:endParaRPr b="1" sz="1000">
                        <a:solidFill>
                          <a:schemeClr val="lt1"/>
                        </a:solidFill>
                        <a:latin typeface="Roboto"/>
                        <a:ea typeface="Roboto"/>
                        <a:cs typeface="Roboto"/>
                        <a:sym typeface="Roboto"/>
                      </a:endParaRPr>
                    </a:p>
                  </a:txBody>
                  <a:tcPr marT="91425" marB="91425" marR="0" marL="0">
                    <a:solidFill>
                      <a:schemeClr val="dk2"/>
                    </a:solidFill>
                  </a:tcPr>
                </a:tc>
                <a:tc>
                  <a:txBody>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NIST SP 800-53 REV. 4</a:t>
                      </a:r>
                      <a:endParaRPr b="1" sz="1000">
                        <a:solidFill>
                          <a:schemeClr val="lt1"/>
                        </a:solidFill>
                        <a:latin typeface="Roboto"/>
                        <a:ea typeface="Roboto"/>
                        <a:cs typeface="Roboto"/>
                        <a:sym typeface="Roboto"/>
                      </a:endParaRPr>
                    </a:p>
                  </a:txBody>
                  <a:tcPr marT="91425" marB="91425" marR="0" marL="0">
                    <a:solidFill>
                      <a:schemeClr val="dk2"/>
                    </a:solidFill>
                  </a:tcPr>
                </a:tc>
              </a:tr>
              <a:tr h="381000">
                <a:tc>
                  <a:txBody>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RS</a:t>
                      </a:r>
                      <a:endParaRPr b="1" sz="1200">
                        <a:solidFill>
                          <a:schemeClr val="lt1"/>
                        </a:solidFill>
                        <a:latin typeface="Roboto"/>
                        <a:ea typeface="Roboto"/>
                        <a:cs typeface="Roboto"/>
                        <a:sym typeface="Roboto"/>
                      </a:endParaRPr>
                    </a:p>
                  </a:txBody>
                  <a:tcPr marT="91425" marB="91425" marR="0" marL="0">
                    <a:solidFill>
                      <a:srgbClr val="EA3B43"/>
                    </a:solidFill>
                  </a:tcPr>
                </a:tc>
                <a:tc>
                  <a:txBody>
                    <a:bodyPr/>
                    <a:lstStyle/>
                    <a:p>
                      <a:pPr indent="0" lvl="0" marL="0" rtl="0" algn="ctr">
                        <a:spcBef>
                          <a:spcPts val="0"/>
                        </a:spcBef>
                        <a:spcAft>
                          <a:spcPts val="0"/>
                        </a:spcAft>
                        <a:buNone/>
                      </a:pPr>
                      <a:r>
                        <a:rPr lang="en" sz="1100">
                          <a:latin typeface="Roboto Medium"/>
                          <a:ea typeface="Roboto Medium"/>
                          <a:cs typeface="Roboto Medium"/>
                          <a:sym typeface="Roboto Medium"/>
                        </a:rPr>
                        <a:t>IM</a:t>
                      </a:r>
                      <a:endParaRPr sz="1100">
                        <a:latin typeface="Roboto Medium"/>
                        <a:ea typeface="Roboto Medium"/>
                        <a:cs typeface="Roboto Medium"/>
                        <a:sym typeface="Roboto Medium"/>
                      </a:endParaRPr>
                    </a:p>
                  </a:txBody>
                  <a:tcPr marT="91425" marB="91425" marR="0" marL="0"/>
                </a:tc>
                <a:tc>
                  <a:txBody>
                    <a:bodyPr/>
                    <a:lstStyle/>
                    <a:p>
                      <a:pPr indent="0" lvl="0" marL="0" rtl="0" algn="ctr">
                        <a:spcBef>
                          <a:spcPts val="0"/>
                        </a:spcBef>
                        <a:spcAft>
                          <a:spcPts val="0"/>
                        </a:spcAft>
                        <a:buNone/>
                      </a:pPr>
                      <a:r>
                        <a:rPr lang="en" sz="1100">
                          <a:latin typeface="Roboto Medium"/>
                          <a:ea typeface="Roboto Medium"/>
                          <a:cs typeface="Roboto Medium"/>
                          <a:sym typeface="Roboto Medium"/>
                        </a:rPr>
                        <a:t>IM-1</a:t>
                      </a:r>
                      <a:endParaRPr sz="1100">
                        <a:latin typeface="Roboto Medium"/>
                        <a:ea typeface="Roboto Medium"/>
                        <a:cs typeface="Roboto Medium"/>
                        <a:sym typeface="Roboto Medium"/>
                      </a:endParaRPr>
                    </a:p>
                  </a:txBody>
                  <a:tcPr marT="91425" marB="91425" marR="0" marL="0"/>
                </a:tc>
                <a:tc>
                  <a:txBody>
                    <a:bodyPr/>
                    <a:lstStyle/>
                    <a:p>
                      <a:pPr indent="0" lvl="0" marL="0" rtl="0" algn="ctr">
                        <a:spcBef>
                          <a:spcPts val="0"/>
                        </a:spcBef>
                        <a:spcAft>
                          <a:spcPts val="0"/>
                        </a:spcAft>
                        <a:buNone/>
                      </a:pPr>
                      <a:r>
                        <a:t/>
                      </a:r>
                      <a:endParaRPr sz="1100">
                        <a:latin typeface="Roboto Medium"/>
                        <a:ea typeface="Roboto Medium"/>
                        <a:cs typeface="Roboto Medium"/>
                        <a:sym typeface="Roboto Medium"/>
                      </a:endParaRPr>
                    </a:p>
                  </a:txBody>
                  <a:tcPr marT="91425" marB="91425" marR="0" marL="0"/>
                </a:tc>
                <a:tc>
                  <a:txBody>
                    <a:bodyPr/>
                    <a:lstStyle/>
                    <a:p>
                      <a:pPr indent="0" lvl="0" marL="0" rtl="0" algn="ctr">
                        <a:spcBef>
                          <a:spcPts val="0"/>
                        </a:spcBef>
                        <a:spcAft>
                          <a:spcPts val="0"/>
                        </a:spcAft>
                        <a:buNone/>
                      </a:pPr>
                      <a:r>
                        <a:rPr lang="en" sz="1100">
                          <a:latin typeface="Roboto Medium"/>
                          <a:ea typeface="Roboto Medium"/>
                          <a:cs typeface="Roboto Medium"/>
                          <a:sym typeface="Roboto Medium"/>
                        </a:rPr>
                        <a:t>BA101.13</a:t>
                      </a:r>
                      <a:endParaRPr sz="1100">
                        <a:latin typeface="Roboto Medium"/>
                        <a:ea typeface="Roboto Medium"/>
                        <a:cs typeface="Roboto Medium"/>
                        <a:sym typeface="Roboto Medium"/>
                      </a:endParaRPr>
                    </a:p>
                  </a:txBody>
                  <a:tcPr marT="91425" marB="91425" marR="0" marL="0"/>
                </a:tc>
                <a:tc>
                  <a:txBody>
                    <a:bodyPr/>
                    <a:lstStyle/>
                    <a:p>
                      <a:pPr indent="0" lvl="0" marL="0" rtl="0" algn="ctr">
                        <a:spcBef>
                          <a:spcPts val="0"/>
                        </a:spcBef>
                        <a:spcAft>
                          <a:spcPts val="0"/>
                        </a:spcAft>
                        <a:buNone/>
                      </a:pPr>
                      <a:r>
                        <a:rPr lang="en" sz="1100">
                          <a:latin typeface="Roboto Medium"/>
                          <a:ea typeface="Roboto Medium"/>
                          <a:cs typeface="Roboto Medium"/>
                          <a:sym typeface="Roboto Medium"/>
                        </a:rPr>
                        <a:t>4.3.4.5.10, 4.4.3.4</a:t>
                      </a:r>
                      <a:endParaRPr sz="1100">
                        <a:latin typeface="Roboto Medium"/>
                        <a:ea typeface="Roboto Medium"/>
                        <a:cs typeface="Roboto Medium"/>
                        <a:sym typeface="Roboto Medium"/>
                      </a:endParaRPr>
                    </a:p>
                  </a:txBody>
                  <a:tcPr marT="91425" marB="91425" marR="0" marL="0"/>
                </a:tc>
                <a:tc>
                  <a:txBody>
                    <a:bodyPr/>
                    <a:lstStyle/>
                    <a:p>
                      <a:pPr indent="0" lvl="0" marL="0" rtl="0" algn="ctr">
                        <a:spcBef>
                          <a:spcPts val="0"/>
                        </a:spcBef>
                        <a:spcAft>
                          <a:spcPts val="0"/>
                        </a:spcAft>
                        <a:buNone/>
                      </a:pPr>
                      <a:r>
                        <a:t/>
                      </a:r>
                      <a:endParaRPr sz="1100">
                        <a:latin typeface="Roboto Medium"/>
                        <a:ea typeface="Roboto Medium"/>
                        <a:cs typeface="Roboto Medium"/>
                        <a:sym typeface="Roboto Medium"/>
                      </a:endParaRPr>
                    </a:p>
                  </a:txBody>
                  <a:tcPr marT="91425" marB="91425" marR="0" marL="0"/>
                </a:tc>
                <a:tc>
                  <a:txBody>
                    <a:bodyPr/>
                    <a:lstStyle/>
                    <a:p>
                      <a:pPr indent="0" lvl="0" marL="0" rtl="0" algn="ctr">
                        <a:spcBef>
                          <a:spcPts val="0"/>
                        </a:spcBef>
                        <a:spcAft>
                          <a:spcPts val="0"/>
                        </a:spcAft>
                        <a:buNone/>
                      </a:pPr>
                      <a:r>
                        <a:rPr lang="en" sz="1100">
                          <a:latin typeface="Roboto Medium"/>
                          <a:ea typeface="Roboto Medium"/>
                          <a:cs typeface="Roboto Medium"/>
                          <a:sym typeface="Roboto Medium"/>
                        </a:rPr>
                        <a:t>A.16.1.6 </a:t>
                      </a:r>
                      <a:endParaRPr sz="1100">
                        <a:latin typeface="Roboto Medium"/>
                        <a:ea typeface="Roboto Medium"/>
                        <a:cs typeface="Roboto Medium"/>
                        <a:sym typeface="Roboto Medium"/>
                      </a:endParaRPr>
                    </a:p>
                  </a:txBody>
                  <a:tcPr marT="91425" marB="91425" marR="0" marL="0"/>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Roboto Medium"/>
                          <a:ea typeface="Roboto Medium"/>
                          <a:cs typeface="Roboto Medium"/>
                          <a:sym typeface="Roboto Medium"/>
                        </a:rPr>
                        <a:t>CP-2, IR-4, IR-8</a:t>
                      </a:r>
                      <a:endParaRPr sz="1100">
                        <a:latin typeface="Roboto Medium"/>
                        <a:ea typeface="Roboto Medium"/>
                        <a:cs typeface="Roboto Medium"/>
                        <a:sym typeface="Roboto Medium"/>
                      </a:endParaRPr>
                    </a:p>
                  </a:txBody>
                  <a:tcPr marT="91425" marB="91425" marR="0" marL="0"/>
                </a:tc>
              </a:tr>
            </a:tbl>
          </a:graphicData>
        </a:graphic>
      </p:graphicFrame>
      <p:sp>
        <p:nvSpPr>
          <p:cNvPr id="2650" name="Google Shape;2650;p218"/>
          <p:cNvSpPr txBox="1"/>
          <p:nvPr/>
        </p:nvSpPr>
        <p:spPr>
          <a:xfrm>
            <a:off x="451225" y="4269013"/>
            <a:ext cx="5337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a:latin typeface="Roboto"/>
                <a:ea typeface="Roboto"/>
                <a:cs typeface="Roboto"/>
                <a:sym typeface="Roboto"/>
              </a:rPr>
              <a:t>Appendix A - Framework Core Informative References</a:t>
            </a:r>
            <a:endParaRPr b="1">
              <a:latin typeface="Roboto"/>
              <a:ea typeface="Roboto"/>
              <a:cs typeface="Roboto"/>
              <a:sym typeface="Roboto"/>
            </a:endParaRPr>
          </a:p>
        </p:txBody>
      </p:sp>
      <p:pic>
        <p:nvPicPr>
          <p:cNvPr id="2651" name="Google Shape;2651;p218"/>
          <p:cNvPicPr preferRelativeResize="0"/>
          <p:nvPr/>
        </p:nvPicPr>
        <p:blipFill>
          <a:blip r:embed="rId4">
            <a:alphaModFix/>
          </a:blip>
          <a:stretch>
            <a:fillRect/>
          </a:stretch>
        </p:blipFill>
        <p:spPr>
          <a:xfrm>
            <a:off x="7005425" y="-64973"/>
            <a:ext cx="2138574" cy="202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174"/>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200">
                <a:highlight>
                  <a:srgbClr val="FFFF00"/>
                </a:highlight>
              </a:rPr>
              <a:t>Compliance</a:t>
            </a:r>
            <a:r>
              <a:rPr b="1" lang="en" sz="3200">
                <a:highlight>
                  <a:srgbClr val="FFFF00"/>
                </a:highlight>
              </a:rPr>
              <a:t>:</a:t>
            </a:r>
            <a:r>
              <a:rPr lang="en" sz="3200"/>
              <a:t> </a:t>
            </a:r>
            <a:br>
              <a:rPr lang="en" sz="3200"/>
            </a:br>
            <a:r>
              <a:rPr lang="en" sz="3200"/>
              <a:t>e</a:t>
            </a:r>
            <a:r>
              <a:rPr lang="en" sz="3200"/>
              <a:t>nforcing the policies in order to meet those standards.</a:t>
            </a:r>
            <a:endParaRPr sz="3200"/>
          </a:p>
        </p:txBody>
      </p:sp>
      <p:sp>
        <p:nvSpPr>
          <p:cNvPr id="2189" name="Google Shape;2189;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0" name="Google Shape;2190;p1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219"/>
          <p:cNvSpPr/>
          <p:nvPr/>
        </p:nvSpPr>
        <p:spPr>
          <a:xfrm>
            <a:off x="278625" y="2006750"/>
            <a:ext cx="8591100" cy="2274900"/>
          </a:xfrm>
          <a:prstGeom prst="rect">
            <a:avLst/>
          </a:prstGeom>
          <a:solidFill>
            <a:srgbClr val="FFFFFF"/>
          </a:solidFill>
          <a:ln>
            <a:noFill/>
          </a:ln>
          <a:effectLst>
            <a:outerShdw blurRad="1714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NIST RMF Scenario</a:t>
            </a:r>
            <a:endParaRPr>
              <a:solidFill>
                <a:schemeClr val="dk1"/>
              </a:solidFill>
            </a:endParaRPr>
          </a:p>
          <a:p>
            <a:pPr indent="0" lvl="0" marL="0" rtl="0" algn="l">
              <a:spcBef>
                <a:spcPts val="0"/>
              </a:spcBef>
              <a:spcAft>
                <a:spcPts val="0"/>
              </a:spcAft>
              <a:buNone/>
            </a:pPr>
            <a:r>
              <a:t/>
            </a:r>
            <a:endParaRPr/>
          </a:p>
        </p:txBody>
      </p:sp>
      <p:sp>
        <p:nvSpPr>
          <p:cNvPr id="2658" name="Google Shape;2658;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9" name="Google Shape;2659;p2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rgbClr val="FFFFFF"/>
                </a:solidFill>
                <a:hlinkClick r:id="rId3">
                  <a:extLst>
                    <a:ext uri="{A12FA001-AC4F-418D-AE19-62706E023703}">
                      <ahyp:hlinkClr val="tx"/>
                    </a:ext>
                  </a:extLst>
                </a:hlinkClick>
              </a:rPr>
              <a:t>(nist.gov)</a:t>
            </a:r>
            <a:endParaRPr>
              <a:solidFill>
                <a:srgbClr val="FFFFFF"/>
              </a:solidFill>
            </a:endParaRPr>
          </a:p>
        </p:txBody>
      </p:sp>
      <p:sp>
        <p:nvSpPr>
          <p:cNvPr id="2660" name="Google Shape;2660;p219"/>
          <p:cNvSpPr txBox="1"/>
          <p:nvPr>
            <p:ph idx="3" type="body"/>
          </p:nvPr>
        </p:nvSpPr>
        <p:spPr>
          <a:xfrm>
            <a:off x="-12300" y="650275"/>
            <a:ext cx="9168600" cy="1029000"/>
          </a:xfrm>
          <a:prstGeom prst="rect">
            <a:avLst/>
          </a:prstGeom>
        </p:spPr>
        <p:txBody>
          <a:bodyPr anchorCtr="0" anchor="t" bIns="91425" lIns="457200" spcFirstLastPara="1" rIns="0" wrap="square" tIns="91425">
            <a:noAutofit/>
          </a:bodyPr>
          <a:lstStyle/>
          <a:p>
            <a:pPr indent="0" lvl="0" marL="0" rtl="0" algn="l">
              <a:spcBef>
                <a:spcPts val="0"/>
              </a:spcBef>
              <a:spcAft>
                <a:spcPts val="0"/>
              </a:spcAft>
              <a:buNone/>
            </a:pPr>
            <a:r>
              <a:rPr b="1" lang="en" sz="1750"/>
              <a:t>Improvements (RS.IM):</a:t>
            </a:r>
            <a:r>
              <a:rPr lang="en" sz="1750"/>
              <a:t> Organizational response activities are improved by </a:t>
            </a:r>
            <a:br>
              <a:rPr lang="en" sz="1750"/>
            </a:br>
            <a:r>
              <a:rPr lang="en" sz="1750"/>
              <a:t>incorporating lessons learned from current and previous detection and respond activities.</a:t>
            </a:r>
            <a:endParaRPr sz="1750"/>
          </a:p>
          <a:p>
            <a:pPr indent="0" lvl="0" marL="0" rtl="0" algn="l">
              <a:spcBef>
                <a:spcPts val="800"/>
              </a:spcBef>
              <a:spcAft>
                <a:spcPts val="0"/>
              </a:spcAft>
              <a:buNone/>
            </a:pPr>
            <a:r>
              <a:rPr b="1" lang="en" sz="1750"/>
              <a:t>RS.IM-1</a:t>
            </a:r>
            <a:r>
              <a:rPr lang="en" sz="1750"/>
              <a:t>: Response plans incorporate lessons learned.</a:t>
            </a:r>
            <a:endParaRPr sz="1750"/>
          </a:p>
          <a:p>
            <a:pPr indent="0" lvl="0" marL="0" rtl="0" algn="l">
              <a:spcBef>
                <a:spcPts val="800"/>
              </a:spcBef>
              <a:spcAft>
                <a:spcPts val="800"/>
              </a:spcAft>
              <a:buNone/>
            </a:pPr>
            <a:r>
              <a:t/>
            </a:r>
            <a:endParaRPr sz="1700"/>
          </a:p>
        </p:txBody>
      </p:sp>
      <p:graphicFrame>
        <p:nvGraphicFramePr>
          <p:cNvPr id="2661" name="Google Shape;2661;p219"/>
          <p:cNvGraphicFramePr/>
          <p:nvPr/>
        </p:nvGraphicFramePr>
        <p:xfrm>
          <a:off x="278625" y="2006750"/>
          <a:ext cx="3000000" cy="3000000"/>
        </p:xfrm>
        <a:graphic>
          <a:graphicData uri="http://schemas.openxmlformats.org/drawingml/2006/table">
            <a:tbl>
              <a:tblPr>
                <a:noFill/>
                <a:tableStyleId>{A642D27F-0F04-448C-A78C-31B8B87156EF}</a:tableStyleId>
              </a:tblPr>
              <a:tblGrid>
                <a:gridCol w="1704900"/>
                <a:gridCol w="2105750"/>
                <a:gridCol w="2292750"/>
                <a:gridCol w="2487650"/>
              </a:tblGrid>
              <a:tr h="459575">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Function</a:t>
                      </a:r>
                      <a:endParaRPr>
                        <a:solidFill>
                          <a:srgbClr val="FFFFFF"/>
                        </a:solidFill>
                        <a:latin typeface="Roboto Medium"/>
                        <a:ea typeface="Roboto Medium"/>
                        <a:cs typeface="Roboto Medium"/>
                        <a:sym typeface="Roboto Medium"/>
                      </a:endParaRPr>
                    </a:p>
                  </a:txBody>
                  <a:tcPr marT="0" marB="0" marR="0" marL="0" anchor="ctr">
                    <a:lnL cap="flat" cmpd="sng" w="9525">
                      <a:solidFill>
                        <a:schemeClr val="dk2"/>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Category</a:t>
                      </a:r>
                      <a:endParaRPr>
                        <a:solidFill>
                          <a:srgbClr val="FFFFFF"/>
                        </a:solidFill>
                        <a:latin typeface="Roboto Medium"/>
                        <a:ea typeface="Roboto Medium"/>
                        <a:cs typeface="Roboto Medium"/>
                        <a:sym typeface="Roboto Medium"/>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Subcategory</a:t>
                      </a:r>
                      <a:endParaRPr>
                        <a:solidFill>
                          <a:srgbClr val="FFFFFF"/>
                        </a:solidFill>
                        <a:latin typeface="Roboto Medium"/>
                        <a:ea typeface="Roboto Medium"/>
                        <a:cs typeface="Roboto Medium"/>
                        <a:sym typeface="Roboto Medium"/>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Informative Resources</a:t>
                      </a:r>
                      <a:endParaRPr>
                        <a:solidFill>
                          <a:srgbClr val="FFFFFF"/>
                        </a:solidFill>
                        <a:latin typeface="Roboto Medium"/>
                        <a:ea typeface="Roboto Medium"/>
                        <a:cs typeface="Roboto Medium"/>
                        <a:sym typeface="Roboto Medium"/>
                      </a:endParaRPr>
                    </a:p>
                  </a:txBody>
                  <a:tcPr marT="0" marB="0" marR="0" marL="0" anchor="ctr">
                    <a:lnL cap="flat" cmpd="sng" w="9525">
                      <a:solidFill>
                        <a:srgbClr val="EFEFEF"/>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666666"/>
                    </a:solidFill>
                  </a:tcPr>
                </a:tc>
              </a:tr>
              <a:tr h="980575">
                <a:tc rowSpan="2">
                  <a:txBody>
                    <a:bodyPr/>
                    <a:lstStyle/>
                    <a:p>
                      <a:pPr indent="0" lvl="0" marL="0" rtl="0" algn="ctr">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Respond</a:t>
                      </a:r>
                      <a:endParaRPr sz="2000">
                        <a:latin typeface="Roboto"/>
                        <a:ea typeface="Roboto"/>
                        <a:cs typeface="Roboto"/>
                        <a:sym typeface="Roboto"/>
                      </a:endParaRPr>
                    </a:p>
                  </a:txBody>
                  <a:tcPr marT="91425" marB="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53232"/>
                    </a:solidFill>
                  </a:tcPr>
                </a:tc>
                <a:tc rowSpan="2">
                  <a:txBody>
                    <a:bodyPr/>
                    <a:lstStyle/>
                    <a:p>
                      <a:pPr indent="0" lvl="0" marL="0" rtl="0" algn="l">
                        <a:spcBef>
                          <a:spcPts val="0"/>
                        </a:spcBef>
                        <a:spcAft>
                          <a:spcPts val="0"/>
                        </a:spcAft>
                        <a:buNone/>
                      </a:pPr>
                      <a:r>
                        <a:rPr b="1" lang="en" sz="1200">
                          <a:latin typeface="Roboto"/>
                          <a:ea typeface="Roboto"/>
                          <a:cs typeface="Roboto"/>
                          <a:sym typeface="Roboto"/>
                        </a:rPr>
                        <a:t>Improvements (RS.IM):</a:t>
                      </a:r>
                      <a:endParaRPr b="1"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Organizational response activities are improved by incorporating lessons learned from current and previous detection/</a:t>
                      </a:r>
                      <a:br>
                        <a:rPr lang="en" sz="1200">
                          <a:latin typeface="Roboto"/>
                          <a:ea typeface="Roboto"/>
                          <a:cs typeface="Roboto"/>
                          <a:sym typeface="Roboto"/>
                        </a:rPr>
                      </a:br>
                      <a:r>
                        <a:rPr lang="en" sz="1200">
                          <a:latin typeface="Roboto"/>
                          <a:ea typeface="Roboto"/>
                          <a:cs typeface="Roboto"/>
                          <a:sym typeface="Roboto"/>
                        </a:rPr>
                        <a:t>response activities.</a:t>
                      </a:r>
                      <a:endParaRPr sz="1200">
                        <a:latin typeface="Roboto"/>
                        <a:ea typeface="Roboto"/>
                        <a:cs typeface="Roboto"/>
                        <a:sym typeface="Roboto"/>
                      </a:endParaRPr>
                    </a:p>
                  </a:txBody>
                  <a:tcPr marT="91425" marB="0" marR="45700"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b="1" lang="en" sz="1200">
                          <a:latin typeface="Roboto"/>
                          <a:ea typeface="Roboto"/>
                          <a:cs typeface="Roboto"/>
                          <a:sym typeface="Roboto"/>
                        </a:rPr>
                        <a:t>RS.IM-1</a:t>
                      </a:r>
                      <a:r>
                        <a:rPr lang="en" sz="1200">
                          <a:latin typeface="Roboto"/>
                          <a:ea typeface="Roboto"/>
                          <a:cs typeface="Roboto"/>
                          <a:sym typeface="Roboto"/>
                        </a:rPr>
                        <a:t>: Response plans incorporate lessons learned</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COBIT 5 BAI01.13</a:t>
                      </a:r>
                      <a:endParaRPr sz="1000">
                        <a:latin typeface="Roboto"/>
                        <a:ea typeface="Roboto"/>
                        <a:cs typeface="Roboto"/>
                        <a:sym typeface="Roboto"/>
                      </a:endParaRPr>
                    </a:p>
                    <a:p>
                      <a:pPr indent="0" lvl="0" marL="0" rtl="0" algn="l">
                        <a:spcBef>
                          <a:spcPts val="400"/>
                        </a:spcBef>
                        <a:spcAft>
                          <a:spcPts val="0"/>
                        </a:spcAft>
                        <a:buClr>
                          <a:schemeClr val="dk1"/>
                        </a:buClr>
                        <a:buSzPts val="1100"/>
                        <a:buFont typeface="Arial"/>
                        <a:buNone/>
                      </a:pPr>
                      <a:r>
                        <a:rPr lang="en" sz="1000">
                          <a:latin typeface="Roboto"/>
                          <a:ea typeface="Roboto"/>
                          <a:cs typeface="Roboto"/>
                          <a:sym typeface="Roboto"/>
                        </a:rPr>
                        <a:t>ISA 62443-2-1:2009 4.3.4.5.10, 4.4.3.4 </a:t>
                      </a:r>
                      <a:endParaRPr sz="1000">
                        <a:latin typeface="Roboto"/>
                        <a:ea typeface="Roboto"/>
                        <a:cs typeface="Roboto"/>
                        <a:sym typeface="Roboto"/>
                      </a:endParaRPr>
                    </a:p>
                    <a:p>
                      <a:pPr indent="0" lvl="0" marL="0" rtl="0" algn="l">
                        <a:spcBef>
                          <a:spcPts val="400"/>
                        </a:spcBef>
                        <a:spcAft>
                          <a:spcPts val="0"/>
                        </a:spcAft>
                        <a:buClr>
                          <a:schemeClr val="dk1"/>
                        </a:buClr>
                        <a:buSzPts val="1100"/>
                        <a:buFont typeface="Arial"/>
                        <a:buNone/>
                      </a:pPr>
                      <a:r>
                        <a:rPr lang="en" sz="1000">
                          <a:latin typeface="Roboto"/>
                          <a:ea typeface="Roboto"/>
                          <a:cs typeface="Roboto"/>
                          <a:sym typeface="Roboto"/>
                        </a:rPr>
                        <a:t>ISO/IEC 27001:2013 A.16.1.6, Clause 10 </a:t>
                      </a:r>
                      <a:endParaRPr sz="1000">
                        <a:latin typeface="Roboto"/>
                        <a:ea typeface="Roboto"/>
                        <a:cs typeface="Roboto"/>
                        <a:sym typeface="Roboto"/>
                      </a:endParaRPr>
                    </a:p>
                    <a:p>
                      <a:pPr indent="0" lvl="0" marL="0" rtl="0" algn="l">
                        <a:spcBef>
                          <a:spcPts val="400"/>
                        </a:spcBef>
                        <a:spcAft>
                          <a:spcPts val="400"/>
                        </a:spcAft>
                        <a:buClr>
                          <a:schemeClr val="dk1"/>
                        </a:buClr>
                        <a:buSzPts val="1100"/>
                        <a:buFont typeface="Arial"/>
                        <a:buNone/>
                      </a:pPr>
                      <a:r>
                        <a:rPr lang="en" sz="1000">
                          <a:latin typeface="Roboto"/>
                          <a:ea typeface="Roboto"/>
                          <a:cs typeface="Roboto"/>
                          <a:sym typeface="Roboto"/>
                        </a:rPr>
                        <a:t>NIST SP 800-53 Rev. 4 CP-2, IR-4, IR-8</a:t>
                      </a:r>
                      <a:endParaRPr sz="1000">
                        <a:latin typeface="Roboto"/>
                        <a:ea typeface="Roboto"/>
                        <a:cs typeface="Roboto"/>
                        <a:sym typeface="Roboto"/>
                      </a:endParaRPr>
                    </a:p>
                  </a:txBody>
                  <a:tcPr marT="91425" marB="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834725">
                <a:tc vMerge="1"/>
                <a:tc vMerge="1"/>
                <a:tc>
                  <a:txBody>
                    <a:bodyPr/>
                    <a:lstStyle/>
                    <a:p>
                      <a:pPr indent="0" lvl="0" marL="0" rtl="0" algn="l">
                        <a:spcBef>
                          <a:spcPts val="0"/>
                        </a:spcBef>
                        <a:spcAft>
                          <a:spcPts val="0"/>
                        </a:spcAft>
                        <a:buNone/>
                      </a:pPr>
                      <a:r>
                        <a:rPr b="1" lang="en" sz="1200">
                          <a:latin typeface="Roboto"/>
                          <a:ea typeface="Roboto"/>
                          <a:cs typeface="Roboto"/>
                          <a:sym typeface="Roboto"/>
                        </a:rPr>
                        <a:t>RS.IM-2</a:t>
                      </a:r>
                      <a:r>
                        <a:rPr lang="en" sz="1200">
                          <a:latin typeface="Roboto"/>
                          <a:ea typeface="Roboto"/>
                          <a:cs typeface="Roboto"/>
                          <a:sym typeface="Roboto"/>
                        </a:rPr>
                        <a:t>: Response strategies are updated</a:t>
                      </a:r>
                      <a:endParaRPr sz="1200">
                        <a:latin typeface="Roboto"/>
                        <a:ea typeface="Roboto"/>
                        <a:cs typeface="Roboto"/>
                        <a:sym typeface="Roboto"/>
                      </a:endParaRPr>
                    </a:p>
                  </a:txBody>
                  <a:tcPr marT="91425" marB="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COBIT 5 BAI01.13, DSS04.08</a:t>
                      </a:r>
                      <a:endParaRPr sz="1000">
                        <a:latin typeface="Roboto"/>
                        <a:ea typeface="Roboto"/>
                        <a:cs typeface="Roboto"/>
                        <a:sym typeface="Roboto"/>
                      </a:endParaRPr>
                    </a:p>
                    <a:p>
                      <a:pPr indent="0" lvl="0" marL="0" rtl="0" algn="l">
                        <a:spcBef>
                          <a:spcPts val="400"/>
                        </a:spcBef>
                        <a:spcAft>
                          <a:spcPts val="0"/>
                        </a:spcAft>
                        <a:buClr>
                          <a:schemeClr val="dk1"/>
                        </a:buClr>
                        <a:buSzPts val="1100"/>
                        <a:buFont typeface="Arial"/>
                        <a:buNone/>
                      </a:pPr>
                      <a:r>
                        <a:rPr lang="en" sz="1000">
                          <a:latin typeface="Roboto"/>
                          <a:ea typeface="Roboto"/>
                          <a:cs typeface="Roboto"/>
                          <a:sym typeface="Roboto"/>
                        </a:rPr>
                        <a:t>ISO/IEC 27001:2013 A.16.1.6, Clause 10</a:t>
                      </a:r>
                      <a:endParaRPr sz="1000">
                        <a:latin typeface="Roboto"/>
                        <a:ea typeface="Roboto"/>
                        <a:cs typeface="Roboto"/>
                        <a:sym typeface="Roboto"/>
                      </a:endParaRPr>
                    </a:p>
                    <a:p>
                      <a:pPr indent="0" lvl="0" marL="0" rtl="0" algn="l">
                        <a:spcBef>
                          <a:spcPts val="400"/>
                        </a:spcBef>
                        <a:spcAft>
                          <a:spcPts val="400"/>
                        </a:spcAft>
                        <a:buClr>
                          <a:schemeClr val="dk1"/>
                        </a:buClr>
                        <a:buSzPts val="1100"/>
                        <a:buFont typeface="Arial"/>
                        <a:buNone/>
                      </a:pPr>
                      <a:r>
                        <a:rPr lang="en" sz="1000">
                          <a:latin typeface="Roboto"/>
                          <a:ea typeface="Roboto"/>
                          <a:cs typeface="Roboto"/>
                          <a:sym typeface="Roboto"/>
                        </a:rPr>
                        <a:t>NIST SP 800-53 Rev. 4 CP-2, IR-4, IR-8</a:t>
                      </a:r>
                      <a:endParaRPr sz="1000">
                        <a:latin typeface="Roboto"/>
                        <a:ea typeface="Roboto"/>
                        <a:cs typeface="Roboto"/>
                        <a:sym typeface="Roboto"/>
                      </a:endParaRPr>
                    </a:p>
                  </a:txBody>
                  <a:tcPr marT="91425" marB="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bl>
          </a:graphicData>
        </a:graphic>
      </p:graphicFrame>
      <p:cxnSp>
        <p:nvCxnSpPr>
          <p:cNvPr id="2662" name="Google Shape;2662;p2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220"/>
          <p:cNvSpPr txBox="1"/>
          <p:nvPr>
            <p:ph idx="1" type="subTitle"/>
          </p:nvPr>
        </p:nvSpPr>
        <p:spPr>
          <a:xfrm>
            <a:off x="5345350" y="2524200"/>
            <a:ext cx="3640200" cy="1656300"/>
          </a:xfrm>
          <a:prstGeom prst="rect">
            <a:avLst/>
          </a:prstGeom>
        </p:spPr>
        <p:txBody>
          <a:bodyPr anchorCtr="0" anchor="t" bIns="0" lIns="0" spcFirstLastPara="1" rIns="457200" wrap="square" tIns="0">
            <a:noAutofit/>
          </a:bodyPr>
          <a:lstStyle/>
          <a:p>
            <a:pPr indent="0" lvl="0" marL="0" rtl="0" algn="l">
              <a:spcBef>
                <a:spcPts val="0"/>
              </a:spcBef>
              <a:spcAft>
                <a:spcPts val="0"/>
              </a:spcAft>
              <a:buNone/>
            </a:pPr>
            <a:r>
              <a:rPr lang="en"/>
              <a:t>An RMF is a set of documents that define best practices. </a:t>
            </a:r>
            <a:endParaRPr/>
          </a:p>
          <a:p>
            <a:pPr indent="0" lvl="0" marL="0" rtl="0" algn="l">
              <a:spcBef>
                <a:spcPts val="1000"/>
              </a:spcBef>
              <a:spcAft>
                <a:spcPts val="0"/>
              </a:spcAft>
              <a:buClr>
                <a:schemeClr val="dk1"/>
              </a:buClr>
              <a:buSzPts val="1100"/>
              <a:buFont typeface="Arial"/>
              <a:buNone/>
            </a:pPr>
            <a:r>
              <a:rPr lang="en"/>
              <a:t>An organization may voluntarily follow these to efficiently manage its cybersecurity risks.</a:t>
            </a:r>
            <a:endParaRPr/>
          </a:p>
          <a:p>
            <a:pPr indent="0" lvl="0" marL="0" rtl="0" algn="l">
              <a:spcBef>
                <a:spcPts val="0"/>
              </a:spcBef>
              <a:spcAft>
                <a:spcPts val="0"/>
              </a:spcAft>
              <a:buClr>
                <a:schemeClr val="dk1"/>
              </a:buClr>
              <a:buSzPts val="1100"/>
              <a:buFont typeface="Arial"/>
              <a:buNone/>
            </a:pPr>
            <a:r>
              <a:t/>
            </a:r>
            <a:endParaRPr/>
          </a:p>
        </p:txBody>
      </p:sp>
      <p:sp>
        <p:nvSpPr>
          <p:cNvPr id="2668" name="Google Shape;2668;p2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2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the next activity, you will play the role of a security consultant for a new online auction company, </a:t>
            </a:r>
            <a:r>
              <a:rPr b="1" lang="en"/>
              <a:t>E-Auctions.com</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74" name="Google Shape;2674;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75" name="Google Shape;2675;p221"/>
          <p:cNvPicPr preferRelativeResize="0"/>
          <p:nvPr/>
        </p:nvPicPr>
        <p:blipFill>
          <a:blip r:embed="rId3">
            <a:alphaModFix/>
          </a:blip>
          <a:stretch>
            <a:fillRect/>
          </a:stretch>
        </p:blipFill>
        <p:spPr>
          <a:xfrm>
            <a:off x="4848825" y="1234387"/>
            <a:ext cx="4091949" cy="3529212"/>
          </a:xfrm>
          <a:prstGeom prst="rect">
            <a:avLst/>
          </a:prstGeom>
          <a:noFill/>
          <a:ln>
            <a:noFill/>
          </a:ln>
        </p:spPr>
      </p:pic>
      <p:cxnSp>
        <p:nvCxnSpPr>
          <p:cNvPr id="2676" name="Google Shape;2676;p2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7" name="Google Shape;2677;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Setup for Next Activity</a:t>
            </a:r>
            <a:endParaRPr/>
          </a:p>
        </p:txBody>
      </p:sp>
      <p:sp>
        <p:nvSpPr>
          <p:cNvPr id="2678" name="Google Shape;2678;p2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79" name="Google Shape;2679;p221"/>
          <p:cNvSpPr/>
          <p:nvPr/>
        </p:nvSpPr>
        <p:spPr>
          <a:xfrm>
            <a:off x="1352550" y="1500700"/>
            <a:ext cx="3219300" cy="829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You are tasked with determining E-Auctions.com’s security posture before the business is launched.</a:t>
            </a:r>
            <a:endParaRPr/>
          </a:p>
        </p:txBody>
      </p:sp>
      <p:grpSp>
        <p:nvGrpSpPr>
          <p:cNvPr id="2680" name="Google Shape;2680;p221"/>
          <p:cNvGrpSpPr/>
          <p:nvPr/>
        </p:nvGrpSpPr>
        <p:grpSpPr>
          <a:xfrm>
            <a:off x="450683" y="1545875"/>
            <a:ext cx="743726" cy="530949"/>
            <a:chOff x="463425" y="1453125"/>
            <a:chExt cx="735125" cy="513838"/>
          </a:xfrm>
        </p:grpSpPr>
        <p:sp>
          <p:nvSpPr>
            <p:cNvPr id="2681" name="Google Shape;2681;p2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A5C63A"/>
            </a:solidFill>
            <a:ln>
              <a:noFill/>
            </a:ln>
          </p:spPr>
        </p:sp>
        <p:sp>
          <p:nvSpPr>
            <p:cNvPr id="2682" name="Google Shape;2682;p2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5065A2"/>
            </a:solidFill>
            <a:ln>
              <a:noFill/>
            </a:ln>
          </p:spPr>
        </p:sp>
      </p:grpSp>
      <p:sp>
        <p:nvSpPr>
          <p:cNvPr id="2683" name="Google Shape;2683;p221"/>
          <p:cNvSpPr/>
          <p:nvPr/>
        </p:nvSpPr>
        <p:spPr>
          <a:xfrm>
            <a:off x="1352550" y="2493950"/>
            <a:ext cx="3219300" cy="1061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You’ll accomplish this by conducting an interview with the CEO of E-Auctions.com. </a:t>
            </a:r>
            <a:r>
              <a:rPr b="1" lang="en">
                <a:latin typeface="Roboto"/>
                <a:ea typeface="Roboto"/>
                <a:cs typeface="Roboto"/>
                <a:sym typeface="Roboto"/>
              </a:rPr>
              <a:t>Your instructor will play the role of CEO.</a:t>
            </a:r>
            <a:endParaRPr b="1">
              <a:latin typeface="Roboto"/>
              <a:ea typeface="Roboto"/>
              <a:cs typeface="Roboto"/>
              <a:sym typeface="Roboto"/>
            </a:endParaRPr>
          </a:p>
        </p:txBody>
      </p:sp>
      <p:grpSp>
        <p:nvGrpSpPr>
          <p:cNvPr id="2684" name="Google Shape;2684;p221"/>
          <p:cNvGrpSpPr/>
          <p:nvPr/>
        </p:nvGrpSpPr>
        <p:grpSpPr>
          <a:xfrm>
            <a:off x="450683" y="2539125"/>
            <a:ext cx="743726" cy="530949"/>
            <a:chOff x="463425" y="1453125"/>
            <a:chExt cx="735125" cy="513838"/>
          </a:xfrm>
        </p:grpSpPr>
        <p:sp>
          <p:nvSpPr>
            <p:cNvPr id="2685" name="Google Shape;2685;p2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A5C63A"/>
            </a:solidFill>
            <a:ln>
              <a:noFill/>
            </a:ln>
          </p:spPr>
        </p:sp>
        <p:sp>
          <p:nvSpPr>
            <p:cNvPr id="2686" name="Google Shape;2686;p2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5065A2"/>
            </a:solidFill>
            <a:ln>
              <a:noFill/>
            </a:ln>
          </p:spPr>
        </p:sp>
      </p:grpSp>
      <p:sp>
        <p:nvSpPr>
          <p:cNvPr id="2687" name="Google Shape;2687;p221"/>
          <p:cNvSpPr/>
          <p:nvPr/>
        </p:nvSpPr>
        <p:spPr>
          <a:xfrm>
            <a:off x="1352550" y="3719400"/>
            <a:ext cx="3219300" cy="949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As a class, you will each develop one question about E-Auctions.com's security posture and take turns interviewing the CEO.</a:t>
            </a:r>
            <a:endParaRPr/>
          </a:p>
        </p:txBody>
      </p:sp>
      <p:grpSp>
        <p:nvGrpSpPr>
          <p:cNvPr id="2688" name="Google Shape;2688;p221"/>
          <p:cNvGrpSpPr/>
          <p:nvPr/>
        </p:nvGrpSpPr>
        <p:grpSpPr>
          <a:xfrm>
            <a:off x="450683" y="3764575"/>
            <a:ext cx="743726" cy="530949"/>
            <a:chOff x="463425" y="1453125"/>
            <a:chExt cx="735125" cy="513838"/>
          </a:xfrm>
        </p:grpSpPr>
        <p:sp>
          <p:nvSpPr>
            <p:cNvPr id="2689" name="Google Shape;2689;p2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A5C63A"/>
            </a:solidFill>
            <a:ln>
              <a:noFill/>
            </a:ln>
          </p:spPr>
        </p:sp>
        <p:sp>
          <p:nvSpPr>
            <p:cNvPr id="2690" name="Google Shape;2690;p2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5065A2"/>
            </a:solidFill>
            <a:ln>
              <a:noFill/>
            </a:ln>
          </p:spPr>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222"/>
          <p:cNvSpPr txBox="1"/>
          <p:nvPr>
            <p:ph type="title"/>
          </p:nvPr>
        </p:nvSpPr>
        <p:spPr>
          <a:xfrm>
            <a:off x="175" y="10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Setup for Next Activity</a:t>
            </a:r>
            <a:endParaRPr/>
          </a:p>
        </p:txBody>
      </p:sp>
      <p:sp>
        <p:nvSpPr>
          <p:cNvPr id="2696" name="Google Shape;2696;p222"/>
          <p:cNvSpPr txBox="1"/>
          <p:nvPr>
            <p:ph idx="1" type="subTitle"/>
          </p:nvPr>
        </p:nvSpPr>
        <p:spPr>
          <a:xfrm>
            <a:off x="0" y="6539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will be assigned a number between 1 and 22.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97" name="Google Shape;2697;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8" name="Google Shape;2698;p222"/>
          <p:cNvSpPr txBox="1"/>
          <p:nvPr>
            <p:ph idx="3" type="body"/>
          </p:nvPr>
        </p:nvSpPr>
        <p:spPr>
          <a:xfrm>
            <a:off x="175" y="1137875"/>
            <a:ext cx="8869500" cy="9867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Clr>
                <a:schemeClr val="dk1"/>
              </a:buClr>
              <a:buSzPts val="1400"/>
              <a:buChar char="●"/>
            </a:pPr>
            <a:r>
              <a:rPr lang="en"/>
              <a:t>This number will correspond to a NIST category.</a:t>
            </a:r>
            <a:endParaRPr/>
          </a:p>
          <a:p>
            <a:pPr indent="-180340" lvl="0" marL="320040" rtl="0" algn="l">
              <a:spcBef>
                <a:spcPts val="600"/>
              </a:spcBef>
              <a:spcAft>
                <a:spcPts val="0"/>
              </a:spcAft>
              <a:buClr>
                <a:schemeClr val="dk1"/>
              </a:buClr>
              <a:buSzPts val="1400"/>
              <a:buChar char="●"/>
            </a:pPr>
            <a:r>
              <a:rPr lang="en"/>
              <a:t>You</a:t>
            </a:r>
            <a:r>
              <a:rPr lang="en"/>
              <a:t> will develop a question relevant to the NIST category you are assigned.</a:t>
            </a:r>
            <a:endParaRPr/>
          </a:p>
          <a:p>
            <a:pPr indent="-180340" lvl="0" marL="320040" rtl="0" algn="l">
              <a:spcBef>
                <a:spcPts val="600"/>
              </a:spcBef>
              <a:spcAft>
                <a:spcPts val="600"/>
              </a:spcAft>
              <a:buClr>
                <a:schemeClr val="dk1"/>
              </a:buClr>
              <a:buSzPts val="1400"/>
              <a:buChar char="●"/>
            </a:pPr>
            <a:r>
              <a:rPr lang="en"/>
              <a:t>NIST documentation is provided so you can learn about your category and subcategories.</a:t>
            </a:r>
            <a:endParaRPr/>
          </a:p>
        </p:txBody>
      </p:sp>
      <p:cxnSp>
        <p:nvCxnSpPr>
          <p:cNvPr id="2699" name="Google Shape;2699;p2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graphicFrame>
        <p:nvGraphicFramePr>
          <p:cNvPr id="2700" name="Google Shape;2700;p222"/>
          <p:cNvGraphicFramePr/>
          <p:nvPr/>
        </p:nvGraphicFramePr>
        <p:xfrm>
          <a:off x="274375" y="2214250"/>
          <a:ext cx="3000000" cy="3000000"/>
        </p:xfrm>
        <a:graphic>
          <a:graphicData uri="http://schemas.openxmlformats.org/drawingml/2006/table">
            <a:tbl>
              <a:tblPr>
                <a:noFill/>
                <a:tableStyleId>{A642D27F-0F04-448C-A78C-31B8B87156EF}</a:tableStyleId>
              </a:tblPr>
              <a:tblGrid>
                <a:gridCol w="407800"/>
                <a:gridCol w="3807925"/>
              </a:tblGrid>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Asset Management (ID.AM)</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2</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Business Environment (ID.BE)</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3</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Governance (ID.GV)</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4</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Risk Assessment (ID.RA)</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5</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Risk Management Strategy (ID.RM)</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6</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Access Control (PR.AC)</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7</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Awareness and Training (PR.AT)</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8</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Data Security (PR.DS)</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9</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Information Protection Processes and Procedures (PR.IP)</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10</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Maintenance (PR.MA)</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11</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latin typeface="Roboto"/>
                          <a:ea typeface="Roboto"/>
                          <a:cs typeface="Roboto"/>
                          <a:sym typeface="Roboto"/>
                        </a:rPr>
                        <a:t>Protective Technology (PR.PT)</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bl>
          </a:graphicData>
        </a:graphic>
      </p:graphicFrame>
      <p:graphicFrame>
        <p:nvGraphicFramePr>
          <p:cNvPr id="2701" name="Google Shape;2701;p222"/>
          <p:cNvGraphicFramePr/>
          <p:nvPr/>
        </p:nvGraphicFramePr>
        <p:xfrm>
          <a:off x="4687325" y="2214250"/>
          <a:ext cx="3000000" cy="3000000"/>
        </p:xfrm>
        <a:graphic>
          <a:graphicData uri="http://schemas.openxmlformats.org/drawingml/2006/table">
            <a:tbl>
              <a:tblPr>
                <a:noFill/>
                <a:tableStyleId>{A642D27F-0F04-448C-A78C-31B8B87156EF}</a:tableStyleId>
              </a:tblPr>
              <a:tblGrid>
                <a:gridCol w="407800"/>
                <a:gridCol w="3807925"/>
              </a:tblGrid>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12</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Anomalies and Events (DE.AE)</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13</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Security Continuous Monitoring (DE.CM)</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14</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Detection Processes (DE.DP)</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15</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Response Planning (RS.RP)</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16</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Communications (RS.CO)</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17</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Analysis (RS.AN)</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18</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Mitigation (RS.MI)</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19</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Improvements (RS.IM)</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20</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Recovery Planning (RC.RP)</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21</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Improvements (RC.IM)</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r h="22635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22</a:t>
                      </a:r>
                      <a:endParaRPr sz="1200">
                        <a:solidFill>
                          <a:srgbClr val="FFFFFF"/>
                        </a:solidFill>
                        <a:latin typeface="Roboto Medium"/>
                        <a:ea typeface="Roboto Medium"/>
                        <a:cs typeface="Roboto Medium"/>
                        <a:sym typeface="Roboto Medium"/>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065A2"/>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Communications (RC.CO)</a:t>
                      </a:r>
                      <a:endParaRPr sz="1100">
                        <a:latin typeface="Roboto"/>
                        <a:ea typeface="Roboto"/>
                        <a:cs typeface="Roboto"/>
                        <a:sym typeface="Roboto"/>
                      </a:endParaRPr>
                    </a:p>
                  </a:txBody>
                  <a:tcPr marT="0" marB="0" marR="0"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5C63A">
                        <a:alpha val="32400"/>
                      </a:srgbClr>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sp>
        <p:nvSpPr>
          <p:cNvPr id="2706" name="Google Shape;2706;p223"/>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CEO Interviews</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will formulate a question and pose it to</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the CEO of E-Auctions.com.</a:t>
            </a:r>
            <a:endParaRPr/>
          </a:p>
        </p:txBody>
      </p:sp>
      <p:sp>
        <p:nvSpPr>
          <p:cNvPr id="2707" name="Google Shape;2707;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8" name="Google Shape;2708;p2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9" name="Google Shape;2709;p22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a:t>
            </a:r>
            <a:r>
              <a:rPr lang="en"/>
              <a:t>0 Minutes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224"/>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Everyone Do: CEO Interview</a:t>
            </a:r>
            <a:endParaRPr/>
          </a:p>
        </p:txBody>
      </p:sp>
      <p:sp>
        <p:nvSpPr>
          <p:cNvPr id="2715" name="Google Shape;2715;p2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16" name="Google Shape;2716;p224"/>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25 Mins</a:t>
            </a:r>
            <a:endParaRPr/>
          </a:p>
        </p:txBody>
      </p:sp>
      <p:sp>
        <p:nvSpPr>
          <p:cNvPr id="2717" name="Google Shape;2717;p224"/>
          <p:cNvSpPr txBox="1"/>
          <p:nvPr>
            <p:ph idx="2" type="title"/>
          </p:nvPr>
        </p:nvSpPr>
        <p:spPr>
          <a:xfrm>
            <a:off x="274325" y="32624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800">
                <a:latin typeface="Roboto Light"/>
                <a:ea typeface="Roboto Light"/>
                <a:cs typeface="Roboto Light"/>
                <a:sym typeface="Roboto Light"/>
              </a:rPr>
              <a:t>Take turns asking your questions.</a:t>
            </a:r>
            <a:endParaRPr sz="1800">
              <a:latin typeface="Roboto Light"/>
              <a:ea typeface="Roboto Light"/>
              <a:cs typeface="Roboto Light"/>
              <a:sym typeface="Roboto Light"/>
            </a:endParaRPr>
          </a:p>
        </p:txBody>
      </p:sp>
      <p:sp>
        <p:nvSpPr>
          <p:cNvPr id="2718" name="Google Shape;2718;p2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2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24" name="Google Shape;2724;p22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729" name="Google Shape;2729;p226" title="15 minute Countdown timer (with alarm)">
            <a:hlinkClick r:id="rId3"/>
          </p:cNvPr>
          <p:cNvPicPr preferRelativeResize="0"/>
          <p:nvPr/>
        </p:nvPicPr>
        <p:blipFill>
          <a:blip r:embed="rId4">
            <a:alphaModFix/>
          </a:blip>
          <a:stretch>
            <a:fillRect/>
          </a:stretch>
        </p:blipFill>
        <p:spPr>
          <a:xfrm>
            <a:off x="225875" y="3386400"/>
            <a:ext cx="2032000" cy="1524000"/>
          </a:xfrm>
          <a:prstGeom prst="rect">
            <a:avLst/>
          </a:prstGeom>
          <a:noFill/>
          <a:ln>
            <a:noFill/>
          </a:ln>
        </p:spPr>
      </p:pic>
      <p:sp>
        <p:nvSpPr>
          <p:cNvPr id="2730" name="Google Shape;2730;p22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227"/>
          <p:cNvSpPr txBox="1"/>
          <p:nvPr>
            <p:ph type="title"/>
          </p:nvPr>
        </p:nvSpPr>
        <p:spPr>
          <a:xfrm>
            <a:off x="274325" y="2088475"/>
            <a:ext cx="8595300" cy="7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Continuity Planning and </a:t>
            </a:r>
            <a:br>
              <a:rPr lang="en"/>
            </a:br>
            <a:r>
              <a:rPr lang="en"/>
              <a:t>Disaster Recovery (BCP and DR)</a:t>
            </a:r>
            <a:endParaRPr/>
          </a:p>
        </p:txBody>
      </p:sp>
      <p:sp>
        <p:nvSpPr>
          <p:cNvPr id="2736" name="Google Shape;2736;p2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7" name="Google Shape;2737;p2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228"/>
          <p:cNvSpPr/>
          <p:nvPr/>
        </p:nvSpPr>
        <p:spPr>
          <a:xfrm>
            <a:off x="0" y="-1160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3" name="Google Shape;2743;p228"/>
          <p:cNvPicPr preferRelativeResize="0"/>
          <p:nvPr/>
        </p:nvPicPr>
        <p:blipFill rotWithShape="1">
          <a:blip r:embed="rId3">
            <a:alphaModFix/>
          </a:blip>
          <a:srcRect b="1786" l="2536" r="32257" t="5181"/>
          <a:stretch/>
        </p:blipFill>
        <p:spPr>
          <a:xfrm>
            <a:off x="2734950" y="13"/>
            <a:ext cx="6409044" cy="5143473"/>
          </a:xfrm>
          <a:prstGeom prst="rect">
            <a:avLst/>
          </a:prstGeom>
          <a:noFill/>
          <a:ln>
            <a:noFill/>
          </a:ln>
        </p:spPr>
      </p:pic>
      <p:sp>
        <p:nvSpPr>
          <p:cNvPr id="2744" name="Google Shape;2744;p2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745" name="Google Shape;2745;p2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46" name="Google Shape;2746;p228"/>
          <p:cNvSpPr txBox="1"/>
          <p:nvPr>
            <p:ph idx="1" type="subTitle"/>
          </p:nvPr>
        </p:nvSpPr>
        <p:spPr>
          <a:xfrm>
            <a:off x="412950" y="801250"/>
            <a:ext cx="2322000" cy="4342200"/>
          </a:xfrm>
          <a:prstGeom prst="rect">
            <a:avLst/>
          </a:prstGeom>
          <a:solidFill>
            <a:srgbClr val="00D6CB"/>
          </a:solidFill>
        </p:spPr>
        <p:txBody>
          <a:bodyPr anchorCtr="0" anchor="t" bIns="0" lIns="182875" spcFirstLastPara="1" rIns="182875" wrap="square" tIns="228600">
            <a:noAutofit/>
          </a:bodyPr>
          <a:lstStyle/>
          <a:p>
            <a:pPr indent="0" lvl="0" marL="0" rtl="0" algn="l">
              <a:spcBef>
                <a:spcPts val="0"/>
              </a:spcBef>
              <a:spcAft>
                <a:spcPts val="0"/>
              </a:spcAft>
              <a:buNone/>
            </a:pPr>
            <a:r>
              <a:rPr lang="en" sz="1600"/>
              <a:t>All of the machinery of governance and compliance can’t guarantee that an organization will not experience a breach. </a:t>
            </a:r>
            <a:endParaRPr sz="1600"/>
          </a:p>
          <a:p>
            <a:pPr indent="0" lvl="0" marL="0" rtl="0" algn="l">
              <a:spcBef>
                <a:spcPts val="1000"/>
              </a:spcBef>
              <a:spcAft>
                <a:spcPts val="1000"/>
              </a:spcAft>
              <a:buNone/>
            </a:pPr>
            <a:r>
              <a:rPr b="1" lang="en" sz="1600"/>
              <a:t>Businesses must still have contingency plans to prepare for the worst.</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pic>
        <p:nvPicPr>
          <p:cNvPr id="2195" name="Google Shape;2195;p175"/>
          <p:cNvPicPr preferRelativeResize="0"/>
          <p:nvPr/>
        </p:nvPicPr>
        <p:blipFill>
          <a:blip r:embed="rId3">
            <a:alphaModFix/>
          </a:blip>
          <a:stretch>
            <a:fillRect/>
          </a:stretch>
        </p:blipFill>
        <p:spPr>
          <a:xfrm>
            <a:off x="0" y="0"/>
            <a:ext cx="9144000" cy="5143516"/>
          </a:xfrm>
          <a:prstGeom prst="rect">
            <a:avLst/>
          </a:prstGeom>
          <a:noFill/>
          <a:ln>
            <a:noFill/>
          </a:ln>
        </p:spPr>
      </p:pic>
      <p:sp>
        <p:nvSpPr>
          <p:cNvPr id="2196" name="Google Shape;2196;p175"/>
          <p:cNvSpPr/>
          <p:nvPr/>
        </p:nvSpPr>
        <p:spPr>
          <a:xfrm>
            <a:off x="4264100" y="689275"/>
            <a:ext cx="4189500" cy="3765000"/>
          </a:xfrm>
          <a:prstGeom prst="rect">
            <a:avLst/>
          </a:prstGeom>
          <a:solidFill>
            <a:srgbClr val="00D6CB"/>
          </a:solidFill>
          <a:ln>
            <a:noFill/>
          </a:ln>
        </p:spPr>
        <p:txBody>
          <a:bodyPr anchorCtr="0" anchor="ctr" bIns="91425" lIns="274300" spcFirstLastPara="1" rIns="91425" wrap="square" tIns="91425">
            <a:noAutofit/>
          </a:bodyPr>
          <a:lstStyle/>
          <a:p>
            <a:pPr indent="0" lvl="0" marL="0" rtl="0" algn="l">
              <a:spcBef>
                <a:spcPts val="0"/>
              </a:spcBef>
              <a:spcAft>
                <a:spcPts val="0"/>
              </a:spcAft>
              <a:buNone/>
            </a:pPr>
            <a:r>
              <a:rPr lang="en" sz="2200">
                <a:solidFill>
                  <a:schemeClr val="dk1"/>
                </a:solidFill>
                <a:latin typeface="Roboto Light"/>
                <a:ea typeface="Roboto Light"/>
                <a:cs typeface="Roboto Light"/>
                <a:sym typeface="Roboto Light"/>
              </a:rPr>
              <a:t>Knowledge of governance, compliance, and BCP and DR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is crucial context for all security professionals. </a:t>
            </a:r>
            <a:endParaRPr sz="2200">
              <a:solidFill>
                <a:schemeClr val="dk1"/>
              </a:solidFill>
              <a:latin typeface="Roboto Light"/>
              <a:ea typeface="Roboto Light"/>
              <a:cs typeface="Roboto Light"/>
              <a:sym typeface="Roboto Light"/>
            </a:endParaRPr>
          </a:p>
          <a:p>
            <a:pPr indent="0" lvl="0" marL="0" rtl="0" algn="l">
              <a:spcBef>
                <a:spcPts val="1000"/>
              </a:spcBef>
              <a:spcAft>
                <a:spcPts val="800"/>
              </a:spcAft>
              <a:buNone/>
            </a:pPr>
            <a:r>
              <a:rPr b="1" lang="en" sz="2200">
                <a:solidFill>
                  <a:schemeClr val="dk1"/>
                </a:solidFill>
                <a:latin typeface="Roboto Medium"/>
                <a:ea typeface="Roboto Medium"/>
                <a:cs typeface="Roboto Medium"/>
                <a:sym typeface="Roboto Medium"/>
              </a:rPr>
              <a:t>Most professional security work is mandated by governance policies and subject to compliance audits</a:t>
            </a:r>
            <a:r>
              <a:rPr lang="en" sz="2200">
                <a:solidFill>
                  <a:schemeClr val="dk1"/>
                </a:solidFill>
                <a:latin typeface="Roboto"/>
                <a:ea typeface="Roboto"/>
                <a:cs typeface="Roboto"/>
                <a:sym typeface="Roboto"/>
              </a:rPr>
              <a:t>.</a:t>
            </a:r>
            <a:endParaRPr>
              <a:solidFill>
                <a:schemeClr val="dk1"/>
              </a:solidFill>
            </a:endParaRPr>
          </a:p>
        </p:txBody>
      </p:sp>
      <p:sp>
        <p:nvSpPr>
          <p:cNvPr id="2197" name="Google Shape;2197;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pic>
        <p:nvPicPr>
          <p:cNvPr id="2751" name="Google Shape;2751;p229"/>
          <p:cNvPicPr preferRelativeResize="0"/>
          <p:nvPr/>
        </p:nvPicPr>
        <p:blipFill>
          <a:blip r:embed="rId3">
            <a:alphaModFix/>
          </a:blip>
          <a:stretch>
            <a:fillRect/>
          </a:stretch>
        </p:blipFill>
        <p:spPr>
          <a:xfrm>
            <a:off x="274375" y="648375"/>
            <a:ext cx="8595601" cy="3886998"/>
          </a:xfrm>
          <a:prstGeom prst="rect">
            <a:avLst/>
          </a:prstGeom>
          <a:noFill/>
          <a:ln>
            <a:noFill/>
          </a:ln>
        </p:spPr>
      </p:pic>
      <p:sp>
        <p:nvSpPr>
          <p:cNvPr id="2752" name="Google Shape;2752;p2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Contingency</a:t>
            </a:r>
            <a:r>
              <a:rPr lang="en"/>
              <a:t> Planning for Business Continuity</a:t>
            </a:r>
            <a:endParaRPr/>
          </a:p>
        </p:txBody>
      </p:sp>
      <p:sp>
        <p:nvSpPr>
          <p:cNvPr id="2753" name="Google Shape;2753;p229"/>
          <p:cNvSpPr txBox="1"/>
          <p:nvPr>
            <p:ph idx="1" type="subTitle"/>
          </p:nvPr>
        </p:nvSpPr>
        <p:spPr>
          <a:xfrm>
            <a:off x="0" y="675975"/>
            <a:ext cx="2989500" cy="1056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breach can have one of two results: </a:t>
            </a:r>
            <a:endParaRPr/>
          </a:p>
        </p:txBody>
      </p:sp>
      <p:sp>
        <p:nvSpPr>
          <p:cNvPr id="2754" name="Google Shape;2754;p2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5" name="Google Shape;2755;p2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2756" name="Google Shape;2756;p2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57" name="Google Shape;2757;p229"/>
          <p:cNvSpPr txBox="1"/>
          <p:nvPr/>
        </p:nvSpPr>
        <p:spPr>
          <a:xfrm>
            <a:off x="940250" y="1945350"/>
            <a:ext cx="21105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600">
                <a:latin typeface="Roboto"/>
                <a:ea typeface="Roboto"/>
                <a:cs typeface="Roboto"/>
                <a:sym typeface="Roboto"/>
              </a:rPr>
              <a:t>Mild or moderate breach: </a:t>
            </a:r>
            <a:endParaRPr b="1" sz="1600">
              <a:latin typeface="Roboto"/>
              <a:ea typeface="Roboto"/>
              <a:cs typeface="Roboto"/>
              <a:sym typeface="Roboto"/>
            </a:endParaRPr>
          </a:p>
        </p:txBody>
      </p:sp>
      <p:sp>
        <p:nvSpPr>
          <p:cNvPr id="2758" name="Google Shape;2758;p229"/>
          <p:cNvSpPr txBox="1"/>
          <p:nvPr/>
        </p:nvSpPr>
        <p:spPr>
          <a:xfrm>
            <a:off x="6754225" y="1945125"/>
            <a:ext cx="21105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600">
                <a:latin typeface="Roboto"/>
                <a:ea typeface="Roboto"/>
                <a:cs typeface="Roboto"/>
                <a:sym typeface="Roboto"/>
              </a:rPr>
              <a:t>Serious or catastrophic breach: </a:t>
            </a:r>
            <a:endParaRPr b="1" sz="1600">
              <a:latin typeface="Roboto"/>
              <a:ea typeface="Roboto"/>
              <a:cs typeface="Roboto"/>
              <a:sym typeface="Roboto"/>
            </a:endParaRPr>
          </a:p>
        </p:txBody>
      </p:sp>
      <p:sp>
        <p:nvSpPr>
          <p:cNvPr id="2759" name="Google Shape;2759;p229"/>
          <p:cNvSpPr txBox="1"/>
          <p:nvPr/>
        </p:nvSpPr>
        <p:spPr>
          <a:xfrm>
            <a:off x="268300" y="2880700"/>
            <a:ext cx="2638800" cy="861900"/>
          </a:xfrm>
          <a:prstGeom prst="rect">
            <a:avLst/>
          </a:prstGeom>
          <a:noFill/>
          <a:ln>
            <a:noFill/>
          </a:ln>
        </p:spPr>
        <p:txBody>
          <a:bodyPr anchorCtr="0" anchor="t" bIns="0" lIns="182875" spcFirstLastPara="1" rIns="91425" wrap="square" tIns="0">
            <a:spAutoFit/>
          </a:bodyPr>
          <a:lstStyle/>
          <a:p>
            <a:pPr indent="0" lvl="0" marL="0" rtl="0" algn="l">
              <a:spcBef>
                <a:spcPts val="0"/>
              </a:spcBef>
              <a:spcAft>
                <a:spcPts val="0"/>
              </a:spcAft>
              <a:buNone/>
            </a:pPr>
            <a:r>
              <a:rPr lang="en">
                <a:latin typeface="Roboto"/>
                <a:ea typeface="Roboto"/>
                <a:cs typeface="Roboto"/>
                <a:sym typeface="Roboto"/>
              </a:rPr>
              <a:t>The business has been impacted, but can still handle day-to-day operations at greater cost.</a:t>
            </a:r>
            <a:endParaRPr>
              <a:latin typeface="Roboto"/>
              <a:ea typeface="Roboto"/>
              <a:cs typeface="Roboto"/>
              <a:sym typeface="Roboto"/>
            </a:endParaRPr>
          </a:p>
        </p:txBody>
      </p:sp>
      <p:sp>
        <p:nvSpPr>
          <p:cNvPr id="2760" name="Google Shape;2760;p229"/>
          <p:cNvSpPr txBox="1"/>
          <p:nvPr/>
        </p:nvSpPr>
        <p:spPr>
          <a:xfrm>
            <a:off x="6082225" y="2880700"/>
            <a:ext cx="2782500" cy="1508400"/>
          </a:xfrm>
          <a:prstGeom prst="rect">
            <a:avLst/>
          </a:prstGeom>
          <a:noFill/>
          <a:ln>
            <a:noFill/>
          </a:ln>
        </p:spPr>
        <p:txBody>
          <a:bodyPr anchorCtr="0" anchor="t" bIns="0" lIns="182875" spcFirstLastPara="1" rIns="91425" wrap="square" tIns="0">
            <a:spAutoFit/>
          </a:bodyPr>
          <a:lstStyle/>
          <a:p>
            <a:pPr indent="0" lvl="0" marL="0" rtl="0" algn="l">
              <a:spcBef>
                <a:spcPts val="0"/>
              </a:spcBef>
              <a:spcAft>
                <a:spcPts val="0"/>
              </a:spcAft>
              <a:buNone/>
            </a:pPr>
            <a:r>
              <a:rPr lang="en">
                <a:latin typeface="Roboto"/>
                <a:ea typeface="Roboto"/>
                <a:cs typeface="Roboto"/>
                <a:sym typeface="Roboto"/>
              </a:rPr>
              <a:t>The business has been impacted so severely that it cannot operate. Instead, they must use their resources to contain the incident, recover from the disaster, and eventually return to operations.</a:t>
            </a:r>
            <a:endParaRPr>
              <a:latin typeface="Roboto"/>
              <a:ea typeface="Roboto"/>
              <a:cs typeface="Roboto"/>
              <a:sym typeface="Roboto"/>
            </a:endParaRPr>
          </a:p>
        </p:txBody>
      </p:sp>
      <p:grpSp>
        <p:nvGrpSpPr>
          <p:cNvPr id="2761" name="Google Shape;2761;p229"/>
          <p:cNvGrpSpPr/>
          <p:nvPr/>
        </p:nvGrpSpPr>
        <p:grpSpPr>
          <a:xfrm>
            <a:off x="274381" y="1945353"/>
            <a:ext cx="533372" cy="533480"/>
            <a:chOff x="457200" y="1378813"/>
            <a:chExt cx="695400" cy="695450"/>
          </a:xfrm>
        </p:grpSpPr>
        <p:sp>
          <p:nvSpPr>
            <p:cNvPr id="2762" name="Google Shape;2762;p229"/>
            <p:cNvSpPr/>
            <p:nvPr/>
          </p:nvSpPr>
          <p:spPr>
            <a:xfrm>
              <a:off x="457200" y="1378813"/>
              <a:ext cx="695400" cy="621300"/>
            </a:xfrm>
            <a:prstGeom prst="roundRect">
              <a:avLst>
                <a:gd fmla="val 16667" name="adj"/>
              </a:avLst>
            </a:prstGeom>
            <a:solidFill>
              <a:srgbClr val="1B38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763" name="Google Shape;2763;p229"/>
            <p:cNvSpPr/>
            <p:nvPr/>
          </p:nvSpPr>
          <p:spPr>
            <a:xfrm rot="10800000">
              <a:off x="634726" y="1885638"/>
              <a:ext cx="340325" cy="188625"/>
            </a:xfrm>
            <a:prstGeom prst="flowChartExtract">
              <a:avLst/>
            </a:prstGeom>
            <a:solidFill>
              <a:srgbClr val="1B3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4" name="Google Shape;2764;p229"/>
          <p:cNvGrpSpPr/>
          <p:nvPr/>
        </p:nvGrpSpPr>
        <p:grpSpPr>
          <a:xfrm>
            <a:off x="6088306" y="1945353"/>
            <a:ext cx="533372" cy="533480"/>
            <a:chOff x="457200" y="1378813"/>
            <a:chExt cx="695400" cy="695450"/>
          </a:xfrm>
        </p:grpSpPr>
        <p:sp>
          <p:nvSpPr>
            <p:cNvPr id="2765" name="Google Shape;2765;p229"/>
            <p:cNvSpPr/>
            <p:nvPr/>
          </p:nvSpPr>
          <p:spPr>
            <a:xfrm>
              <a:off x="457200" y="1378813"/>
              <a:ext cx="695400" cy="621300"/>
            </a:xfrm>
            <a:prstGeom prst="roundRect">
              <a:avLst>
                <a:gd fmla="val 16667" name="adj"/>
              </a:avLst>
            </a:prstGeom>
            <a:solidFill>
              <a:srgbClr val="1B38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766" name="Google Shape;2766;p229"/>
            <p:cNvSpPr/>
            <p:nvPr/>
          </p:nvSpPr>
          <p:spPr>
            <a:xfrm rot="10800000">
              <a:off x="634726" y="1885638"/>
              <a:ext cx="340325" cy="188625"/>
            </a:xfrm>
            <a:prstGeom prst="flowChartExtract">
              <a:avLst/>
            </a:prstGeom>
            <a:solidFill>
              <a:srgbClr val="1B3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AEFE">
            <a:alpha val="88830"/>
          </a:srgbClr>
        </a:solidFill>
      </p:bgPr>
    </p:bg>
    <p:spTree>
      <p:nvGrpSpPr>
        <p:cNvPr id="2770" name="Shape 2770"/>
        <p:cNvGrpSpPr/>
        <p:nvPr/>
      </p:nvGrpSpPr>
      <p:grpSpPr>
        <a:xfrm>
          <a:off x="0" y="0"/>
          <a:ext cx="0" cy="0"/>
          <a:chOff x="0" y="0"/>
          <a:chExt cx="0" cy="0"/>
        </a:xfrm>
      </p:grpSpPr>
      <p:sp>
        <p:nvSpPr>
          <p:cNvPr id="2771" name="Google Shape;2771;p2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2" name="Google Shape;2772;p2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Concerns vs. Business Concerns</a:t>
            </a:r>
            <a:endParaRPr/>
          </a:p>
        </p:txBody>
      </p:sp>
      <p:sp>
        <p:nvSpPr>
          <p:cNvPr id="2773" name="Google Shape;2773;p230"/>
          <p:cNvSpPr txBox="1"/>
          <p:nvPr>
            <p:ph idx="2" type="subTitle"/>
          </p:nvPr>
        </p:nvSpPr>
        <p:spPr>
          <a:xfrm>
            <a:off x="-12300" y="4916650"/>
            <a:ext cx="25956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2774" name="Google Shape;2774;p2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2775" name="Google Shape;2775;p230"/>
          <p:cNvPicPr preferRelativeResize="0"/>
          <p:nvPr/>
        </p:nvPicPr>
        <p:blipFill>
          <a:blip r:embed="rId3">
            <a:alphaModFix/>
          </a:blip>
          <a:stretch>
            <a:fillRect/>
          </a:stretch>
        </p:blipFill>
        <p:spPr>
          <a:xfrm>
            <a:off x="0" y="756650"/>
            <a:ext cx="5405783" cy="4075461"/>
          </a:xfrm>
          <a:prstGeom prst="rect">
            <a:avLst/>
          </a:prstGeom>
          <a:noFill/>
          <a:ln>
            <a:noFill/>
          </a:ln>
        </p:spPr>
      </p:pic>
      <p:sp>
        <p:nvSpPr>
          <p:cNvPr id="2776" name="Google Shape;2776;p230"/>
          <p:cNvSpPr txBox="1"/>
          <p:nvPr>
            <p:ph idx="1" type="subTitle"/>
          </p:nvPr>
        </p:nvSpPr>
        <p:spPr>
          <a:xfrm>
            <a:off x="5456425" y="2184650"/>
            <a:ext cx="3288600" cy="1218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BCP </a:t>
            </a:r>
            <a:r>
              <a:rPr lang="en" sz="1400">
                <a:solidFill>
                  <a:schemeClr val="dk1"/>
                </a:solidFill>
              </a:rPr>
              <a:t>and </a:t>
            </a:r>
            <a:r>
              <a:rPr b="1" lang="en" sz="1400">
                <a:solidFill>
                  <a:schemeClr val="dk1"/>
                </a:solidFill>
              </a:rPr>
              <a:t>DR </a:t>
            </a:r>
            <a:r>
              <a:rPr lang="en" sz="1400">
                <a:solidFill>
                  <a:schemeClr val="dk1"/>
                </a:solidFill>
              </a:rPr>
              <a:t>planning focus </a:t>
            </a:r>
            <a:br>
              <a:rPr lang="en" sz="1400">
                <a:solidFill>
                  <a:schemeClr val="dk1"/>
                </a:solidFill>
              </a:rPr>
            </a:br>
            <a:r>
              <a:rPr lang="en" sz="1400">
                <a:solidFill>
                  <a:schemeClr val="dk1"/>
                </a:solidFill>
              </a:rPr>
              <a:t>on contingency plans in the event of a disruption or disaster, and ensure that the business can resume daily operations.</a:t>
            </a:r>
            <a:endParaRPr sz="1400">
              <a:solidFill>
                <a:schemeClr val="dk1"/>
              </a:solidFill>
            </a:endParaRPr>
          </a:p>
          <a:p>
            <a:pPr indent="0" lvl="0" marL="0" rtl="0" algn="l">
              <a:lnSpc>
                <a:spcPct val="115000"/>
              </a:lnSpc>
              <a:spcBef>
                <a:spcPts val="0"/>
              </a:spcBef>
              <a:spcAft>
                <a:spcPts val="0"/>
              </a:spcAft>
              <a:buNone/>
            </a:pPr>
            <a:r>
              <a:t/>
            </a:r>
            <a:endParaRPr sz="1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23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possible disruptions </a:t>
            </a:r>
            <a:br>
              <a:rPr lang="en"/>
            </a:br>
            <a:r>
              <a:rPr lang="en"/>
              <a:t>or disasters? </a:t>
            </a:r>
            <a:endParaRPr/>
          </a:p>
        </p:txBody>
      </p:sp>
      <p:sp>
        <p:nvSpPr>
          <p:cNvPr id="2782" name="Google Shape;2782;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3" name="Google Shape;2783;p2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7" name="Shape 2787"/>
        <p:cNvGrpSpPr/>
        <p:nvPr/>
      </p:nvGrpSpPr>
      <p:grpSpPr>
        <a:xfrm>
          <a:off x="0" y="0"/>
          <a:ext cx="0" cy="0"/>
          <a:chOff x="0" y="0"/>
          <a:chExt cx="0" cy="0"/>
        </a:xfrm>
      </p:grpSpPr>
      <p:pic>
        <p:nvPicPr>
          <p:cNvPr id="2788" name="Google Shape;2788;p232"/>
          <p:cNvPicPr preferRelativeResize="0"/>
          <p:nvPr/>
        </p:nvPicPr>
        <p:blipFill rotWithShape="1">
          <a:blip r:embed="rId3">
            <a:alphaModFix/>
          </a:blip>
          <a:srcRect b="15908" l="8222" r="65557" t="7644"/>
          <a:stretch/>
        </p:blipFill>
        <p:spPr>
          <a:xfrm>
            <a:off x="257500" y="1444925"/>
            <a:ext cx="2980757" cy="2942275"/>
          </a:xfrm>
          <a:prstGeom prst="rect">
            <a:avLst/>
          </a:prstGeom>
          <a:noFill/>
          <a:ln>
            <a:noFill/>
          </a:ln>
        </p:spPr>
      </p:pic>
      <p:sp>
        <p:nvSpPr>
          <p:cNvPr id="2789" name="Google Shape;2789;p2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Contingency Planning for Business Continuity</a:t>
            </a:r>
            <a:endParaRPr>
              <a:solidFill>
                <a:schemeClr val="dk1"/>
              </a:solidFill>
            </a:endParaRPr>
          </a:p>
          <a:p>
            <a:pPr indent="0" lvl="0" marL="0" rtl="0" algn="l">
              <a:spcBef>
                <a:spcPts val="0"/>
              </a:spcBef>
              <a:spcAft>
                <a:spcPts val="0"/>
              </a:spcAft>
              <a:buNone/>
            </a:pPr>
            <a:r>
              <a:t/>
            </a:r>
            <a:endParaRPr/>
          </a:p>
        </p:txBody>
      </p:sp>
      <p:sp>
        <p:nvSpPr>
          <p:cNvPr id="2790" name="Google Shape;2790;p2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91" name="Google Shape;2791;p232"/>
          <p:cNvPicPr preferRelativeResize="0"/>
          <p:nvPr/>
        </p:nvPicPr>
        <p:blipFill rotWithShape="1">
          <a:blip r:embed="rId3">
            <a:alphaModFix/>
          </a:blip>
          <a:srcRect b="15908" l="36888" r="36891" t="7644"/>
          <a:stretch/>
        </p:blipFill>
        <p:spPr>
          <a:xfrm>
            <a:off x="3119772" y="1444925"/>
            <a:ext cx="2980757" cy="2942275"/>
          </a:xfrm>
          <a:prstGeom prst="rect">
            <a:avLst/>
          </a:prstGeom>
          <a:noFill/>
          <a:ln>
            <a:noFill/>
          </a:ln>
        </p:spPr>
      </p:pic>
      <p:pic>
        <p:nvPicPr>
          <p:cNvPr id="2792" name="Google Shape;2792;p232"/>
          <p:cNvPicPr preferRelativeResize="0"/>
          <p:nvPr/>
        </p:nvPicPr>
        <p:blipFill rotWithShape="1">
          <a:blip r:embed="rId3">
            <a:alphaModFix/>
          </a:blip>
          <a:srcRect b="15908" l="65358" r="8421" t="7644"/>
          <a:stretch/>
        </p:blipFill>
        <p:spPr>
          <a:xfrm>
            <a:off x="5982019" y="1444925"/>
            <a:ext cx="2980757" cy="2942275"/>
          </a:xfrm>
          <a:prstGeom prst="rect">
            <a:avLst/>
          </a:prstGeom>
          <a:noFill/>
          <a:ln>
            <a:noFill/>
          </a:ln>
        </p:spPr>
      </p:pic>
      <p:grpSp>
        <p:nvGrpSpPr>
          <p:cNvPr id="2793" name="Google Shape;2793;p232"/>
          <p:cNvGrpSpPr/>
          <p:nvPr/>
        </p:nvGrpSpPr>
        <p:grpSpPr>
          <a:xfrm>
            <a:off x="390525" y="979925"/>
            <a:ext cx="2714700" cy="472275"/>
            <a:chOff x="466725" y="1438275"/>
            <a:chExt cx="2714700" cy="472275"/>
          </a:xfrm>
        </p:grpSpPr>
        <p:sp>
          <p:nvSpPr>
            <p:cNvPr id="2794" name="Google Shape;2794;p232"/>
            <p:cNvSpPr/>
            <p:nvPr/>
          </p:nvSpPr>
          <p:spPr>
            <a:xfrm rot="10800000">
              <a:off x="1653913" y="17219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95" name="Google Shape;2795;p232"/>
            <p:cNvSpPr/>
            <p:nvPr/>
          </p:nvSpPr>
          <p:spPr>
            <a:xfrm>
              <a:off x="466725" y="1438275"/>
              <a:ext cx="2714700" cy="3648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Cyberattacks</a:t>
              </a:r>
              <a:endParaRPr sz="1800">
                <a:solidFill>
                  <a:schemeClr val="lt1"/>
                </a:solidFill>
                <a:latin typeface="Roboto Medium"/>
                <a:ea typeface="Roboto Medium"/>
                <a:cs typeface="Roboto Medium"/>
                <a:sym typeface="Roboto Medium"/>
              </a:endParaRPr>
            </a:p>
          </p:txBody>
        </p:sp>
      </p:grpSp>
      <p:grpSp>
        <p:nvGrpSpPr>
          <p:cNvPr id="2796" name="Google Shape;2796;p232"/>
          <p:cNvGrpSpPr/>
          <p:nvPr/>
        </p:nvGrpSpPr>
        <p:grpSpPr>
          <a:xfrm>
            <a:off x="3252788" y="979925"/>
            <a:ext cx="2714700" cy="472275"/>
            <a:chOff x="3328988" y="1438275"/>
            <a:chExt cx="2714700" cy="472275"/>
          </a:xfrm>
        </p:grpSpPr>
        <p:sp>
          <p:nvSpPr>
            <p:cNvPr id="2797" name="Google Shape;2797;p232"/>
            <p:cNvSpPr/>
            <p:nvPr/>
          </p:nvSpPr>
          <p:spPr>
            <a:xfrm rot="10800000">
              <a:off x="4516175" y="17219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98" name="Google Shape;2798;p232"/>
            <p:cNvSpPr/>
            <p:nvPr/>
          </p:nvSpPr>
          <p:spPr>
            <a:xfrm>
              <a:off x="3328988" y="1438275"/>
              <a:ext cx="2714700" cy="3648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Human errors</a:t>
              </a:r>
              <a:endParaRPr sz="1800">
                <a:solidFill>
                  <a:schemeClr val="lt1"/>
                </a:solidFill>
                <a:latin typeface="Roboto Medium"/>
                <a:ea typeface="Roboto Medium"/>
                <a:cs typeface="Roboto Medium"/>
                <a:sym typeface="Roboto Medium"/>
              </a:endParaRPr>
            </a:p>
          </p:txBody>
        </p:sp>
      </p:grpSp>
      <p:grpSp>
        <p:nvGrpSpPr>
          <p:cNvPr id="2799" name="Google Shape;2799;p232"/>
          <p:cNvGrpSpPr/>
          <p:nvPr/>
        </p:nvGrpSpPr>
        <p:grpSpPr>
          <a:xfrm>
            <a:off x="6115050" y="979925"/>
            <a:ext cx="2714700" cy="472275"/>
            <a:chOff x="6191250" y="1438275"/>
            <a:chExt cx="2714700" cy="472275"/>
          </a:xfrm>
        </p:grpSpPr>
        <p:sp>
          <p:nvSpPr>
            <p:cNvPr id="2800" name="Google Shape;2800;p232"/>
            <p:cNvSpPr/>
            <p:nvPr/>
          </p:nvSpPr>
          <p:spPr>
            <a:xfrm rot="10800000">
              <a:off x="7378438" y="17219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01" name="Google Shape;2801;p232"/>
            <p:cNvSpPr/>
            <p:nvPr/>
          </p:nvSpPr>
          <p:spPr>
            <a:xfrm>
              <a:off x="6191250" y="1438275"/>
              <a:ext cx="2714700" cy="3648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Environmental disasters </a:t>
              </a:r>
              <a:endParaRPr sz="1800">
                <a:solidFill>
                  <a:schemeClr val="lt1"/>
                </a:solidFill>
                <a:latin typeface="Roboto Medium"/>
                <a:ea typeface="Roboto Medium"/>
                <a:cs typeface="Roboto Medium"/>
                <a:sym typeface="Roboto Medium"/>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sp>
        <p:nvSpPr>
          <p:cNvPr id="2806" name="Google Shape;2806;p2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Business Continuity Planning vs. Disaster Recovery</a:t>
            </a:r>
            <a:endParaRPr/>
          </a:p>
        </p:txBody>
      </p:sp>
      <p:sp>
        <p:nvSpPr>
          <p:cNvPr id="2807" name="Google Shape;2807;p2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It is important to note the differences between BCP and DR. </a:t>
            </a:r>
            <a:endParaRPr/>
          </a:p>
        </p:txBody>
      </p:sp>
      <p:sp>
        <p:nvSpPr>
          <p:cNvPr id="2808" name="Google Shape;2808;p2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9" name="Google Shape;2809;p233"/>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10" name="Google Shape;2810;p233"/>
          <p:cNvSpPr txBox="1"/>
          <p:nvPr>
            <p:ph idx="2"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800"/>
              <a:t>Focuses on processes and procedures to ensure business critical functions continue </a:t>
            </a:r>
            <a:br>
              <a:rPr lang="en" sz="1800"/>
            </a:br>
            <a:r>
              <a:rPr b="1" lang="en" sz="1800"/>
              <a:t>during</a:t>
            </a:r>
            <a:r>
              <a:rPr lang="en" sz="1800"/>
              <a:t> </a:t>
            </a:r>
            <a:r>
              <a:rPr b="1" lang="en" sz="1800"/>
              <a:t>and after</a:t>
            </a:r>
            <a:r>
              <a:rPr lang="en" sz="1800"/>
              <a:t> a disaster.</a:t>
            </a:r>
            <a:endParaRPr sz="1800"/>
          </a:p>
        </p:txBody>
      </p:sp>
      <p:sp>
        <p:nvSpPr>
          <p:cNvPr id="2811" name="Google Shape;2811;p233"/>
          <p:cNvSpPr txBox="1"/>
          <p:nvPr>
            <p:ph idx="3"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800"/>
              <a:t>Focuses on the specific steps </a:t>
            </a:r>
            <a:br>
              <a:rPr lang="en" sz="1800"/>
            </a:br>
            <a:r>
              <a:rPr lang="en" sz="1800"/>
              <a:t>an organization must take to resume work </a:t>
            </a:r>
            <a:r>
              <a:rPr b="1" lang="en" sz="1800"/>
              <a:t>after</a:t>
            </a:r>
            <a:r>
              <a:rPr lang="en" sz="1800"/>
              <a:t> a disaster. </a:t>
            </a:r>
            <a:endParaRPr sz="1800"/>
          </a:p>
        </p:txBody>
      </p:sp>
      <p:sp>
        <p:nvSpPr>
          <p:cNvPr id="2812" name="Google Shape;2812;p233"/>
          <p:cNvSpPr txBox="1"/>
          <p:nvPr>
            <p:ph idx="5" type="subTitle"/>
          </p:nvPr>
        </p:nvSpPr>
        <p:spPr>
          <a:xfrm>
            <a:off x="4876750" y="1416600"/>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Disaster Recovery</a:t>
            </a:r>
            <a:endParaRPr/>
          </a:p>
        </p:txBody>
      </p:sp>
      <p:sp>
        <p:nvSpPr>
          <p:cNvPr id="2813" name="Google Shape;2813;p233"/>
          <p:cNvSpPr txBox="1"/>
          <p:nvPr>
            <p:ph idx="4" type="subTitle"/>
          </p:nvPr>
        </p:nvSpPr>
        <p:spPr>
          <a:xfrm>
            <a:off x="457150" y="1433138"/>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Business Continuity Planning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2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Business Continuity Planning and Disaster Recovery</a:t>
            </a:r>
            <a:endParaRPr/>
          </a:p>
        </p:txBody>
      </p:sp>
      <p:sp>
        <p:nvSpPr>
          <p:cNvPr id="2819" name="Google Shape;2819;p2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90000"/>
              </a:lnSpc>
              <a:spcBef>
                <a:spcPts val="0"/>
              </a:spcBef>
              <a:spcAft>
                <a:spcPts val="0"/>
              </a:spcAft>
              <a:buNone/>
            </a:pPr>
            <a:r>
              <a:rPr lang="en"/>
              <a:t>BCP and DR both begin with a contingency planning policy and business </a:t>
            </a:r>
            <a:br>
              <a:rPr lang="en"/>
            </a:br>
            <a:r>
              <a:rPr lang="en"/>
              <a:t>impact analysis. </a:t>
            </a:r>
            <a:endParaRPr/>
          </a:p>
        </p:txBody>
      </p:sp>
      <p:sp>
        <p:nvSpPr>
          <p:cNvPr id="2820" name="Google Shape;2820;p2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1" name="Google Shape;2821;p2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2" name="Google Shape;2822;p234"/>
          <p:cNvSpPr/>
          <p:nvPr/>
        </p:nvSpPr>
        <p:spPr>
          <a:xfrm>
            <a:off x="453220" y="1500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823" name="Google Shape;2823;p234"/>
          <p:cNvSpPr/>
          <p:nvPr/>
        </p:nvSpPr>
        <p:spPr>
          <a:xfrm flipH="1" rot="10800000">
            <a:off x="453220" y="1778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824" name="Google Shape;2824;p234"/>
          <p:cNvSpPr/>
          <p:nvPr/>
        </p:nvSpPr>
        <p:spPr>
          <a:xfrm>
            <a:off x="1352550" y="14550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BCP and DR both begin with a contingency planning policy and business impact analysis. </a:t>
            </a:r>
            <a:endParaRPr>
              <a:latin typeface="Roboto"/>
              <a:ea typeface="Roboto"/>
              <a:cs typeface="Roboto"/>
              <a:sym typeface="Roboto"/>
            </a:endParaRPr>
          </a:p>
        </p:txBody>
      </p:sp>
      <p:sp>
        <p:nvSpPr>
          <p:cNvPr id="2825" name="Google Shape;2825;p234"/>
          <p:cNvSpPr/>
          <p:nvPr/>
        </p:nvSpPr>
        <p:spPr>
          <a:xfrm>
            <a:off x="453220" y="225715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826" name="Google Shape;2826;p234"/>
          <p:cNvSpPr/>
          <p:nvPr/>
        </p:nvSpPr>
        <p:spPr>
          <a:xfrm flipH="1" rot="10800000">
            <a:off x="453220" y="253574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827" name="Google Shape;2827;p234"/>
          <p:cNvSpPr/>
          <p:nvPr/>
        </p:nvSpPr>
        <p:spPr>
          <a:xfrm>
            <a:off x="1352550" y="2211975"/>
            <a:ext cx="7517100" cy="785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Strategies for high-impact loss should consider high availability and redundancy options. For example, fully redundant load balanced systems at alternate sites, data mirroring, and offsite database replication.</a:t>
            </a:r>
            <a:endParaRPr>
              <a:latin typeface="Roboto"/>
              <a:ea typeface="Roboto"/>
              <a:cs typeface="Roboto"/>
              <a:sym typeface="Roboto"/>
            </a:endParaRPr>
          </a:p>
        </p:txBody>
      </p:sp>
      <p:sp>
        <p:nvSpPr>
          <p:cNvPr id="2828" name="Google Shape;2828;p234"/>
          <p:cNvSpPr/>
          <p:nvPr/>
        </p:nvSpPr>
        <p:spPr>
          <a:xfrm>
            <a:off x="453220" y="316923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829" name="Google Shape;2829;p234"/>
          <p:cNvSpPr/>
          <p:nvPr/>
        </p:nvSpPr>
        <p:spPr>
          <a:xfrm flipH="1" rot="10800000">
            <a:off x="453220" y="344782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830" name="Google Shape;2830;p234"/>
          <p:cNvSpPr/>
          <p:nvPr/>
        </p:nvSpPr>
        <p:spPr>
          <a:xfrm>
            <a:off x="1352550" y="3124063"/>
            <a:ext cx="7517100" cy="785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High-availability options are normally expensive to set up, operate, and maintain and should be considered only for high-impact information systems categorized with a high-availability security objective.</a:t>
            </a:r>
            <a:endParaRPr>
              <a:latin typeface="Roboto"/>
              <a:ea typeface="Roboto"/>
              <a:cs typeface="Roboto"/>
              <a:sym typeface="Roboto"/>
            </a:endParaRPr>
          </a:p>
        </p:txBody>
      </p:sp>
      <p:sp>
        <p:nvSpPr>
          <p:cNvPr id="2831" name="Google Shape;2831;p234"/>
          <p:cNvSpPr/>
          <p:nvPr/>
        </p:nvSpPr>
        <p:spPr>
          <a:xfrm>
            <a:off x="453220" y="408387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832" name="Google Shape;2832;p234"/>
          <p:cNvSpPr/>
          <p:nvPr/>
        </p:nvSpPr>
        <p:spPr>
          <a:xfrm flipH="1" rot="10800000">
            <a:off x="453220" y="436246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833" name="Google Shape;2833;p234"/>
          <p:cNvSpPr/>
          <p:nvPr/>
        </p:nvSpPr>
        <p:spPr>
          <a:xfrm>
            <a:off x="1352550" y="4038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Lower-impact information systems may be able to use less expensive contingency options and tolerate longer downtimes for recovery or restoration of data.</a:t>
            </a:r>
            <a:endParaRPr>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7" name="Shape 2837"/>
        <p:cNvGrpSpPr/>
        <p:nvPr/>
      </p:nvGrpSpPr>
      <p:grpSpPr>
        <a:xfrm>
          <a:off x="0" y="0"/>
          <a:ext cx="0" cy="0"/>
          <a:chOff x="0" y="0"/>
          <a:chExt cx="0" cy="0"/>
        </a:xfrm>
      </p:grpSpPr>
      <p:sp>
        <p:nvSpPr>
          <p:cNvPr id="2838" name="Google Shape;2838;p2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39" name="Google Shape;2839;p235"/>
          <p:cNvSpPr/>
          <p:nvPr/>
        </p:nvSpPr>
        <p:spPr>
          <a:xfrm flipH="1">
            <a:off x="743325" y="2242575"/>
            <a:ext cx="2428500" cy="22521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The loss of confidentiality, integrity or availability could be expected to have a limited adverse effect on organizational operations, assets and individuals. </a:t>
            </a:r>
            <a:endParaRPr sz="1300">
              <a:solidFill>
                <a:schemeClr val="dk1"/>
              </a:solidFill>
              <a:latin typeface="Roboto"/>
              <a:ea typeface="Roboto"/>
              <a:cs typeface="Roboto"/>
              <a:sym typeface="Roboto"/>
            </a:endParaRPr>
          </a:p>
        </p:txBody>
      </p:sp>
      <p:sp>
        <p:nvSpPr>
          <p:cNvPr id="2840" name="Google Shape;2840;p235"/>
          <p:cNvSpPr/>
          <p:nvPr/>
        </p:nvSpPr>
        <p:spPr>
          <a:xfrm flipH="1">
            <a:off x="3572250" y="2242575"/>
            <a:ext cx="2428500" cy="22521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The loss of confidentiality, integrity or availability could be expected to have a serious adverse effect on organizational operations, assets and individuals. </a:t>
            </a:r>
            <a:endParaRPr sz="1300">
              <a:latin typeface="Roboto"/>
              <a:ea typeface="Roboto"/>
              <a:cs typeface="Roboto"/>
              <a:sym typeface="Roboto"/>
            </a:endParaRPr>
          </a:p>
        </p:txBody>
      </p:sp>
      <p:sp>
        <p:nvSpPr>
          <p:cNvPr id="2841" name="Google Shape;2841;p235"/>
          <p:cNvSpPr/>
          <p:nvPr/>
        </p:nvSpPr>
        <p:spPr>
          <a:xfrm flipH="1">
            <a:off x="6401175" y="2242575"/>
            <a:ext cx="2428500" cy="22521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The loss of confidentiality, integrity or availability could be expected to have a severe or catastrophic adverse effect on organizational operations, assets and individuals.</a:t>
            </a:r>
            <a:endParaRPr sz="1300">
              <a:solidFill>
                <a:schemeClr val="dk1"/>
              </a:solidFill>
              <a:latin typeface="Roboto"/>
              <a:ea typeface="Roboto"/>
              <a:cs typeface="Roboto"/>
              <a:sym typeface="Roboto"/>
            </a:endParaRPr>
          </a:p>
        </p:txBody>
      </p:sp>
      <p:sp>
        <p:nvSpPr>
          <p:cNvPr id="2842" name="Google Shape;2842;p235"/>
          <p:cNvSpPr/>
          <p:nvPr/>
        </p:nvSpPr>
        <p:spPr>
          <a:xfrm>
            <a:off x="457150" y="1649900"/>
            <a:ext cx="2176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Low</a:t>
            </a:r>
            <a:endParaRPr sz="2100">
              <a:latin typeface="Roboto Light"/>
              <a:ea typeface="Roboto Light"/>
              <a:cs typeface="Roboto Light"/>
              <a:sym typeface="Roboto Light"/>
            </a:endParaRPr>
          </a:p>
        </p:txBody>
      </p:sp>
      <p:sp>
        <p:nvSpPr>
          <p:cNvPr id="2843" name="Google Shape;2843;p235"/>
          <p:cNvSpPr/>
          <p:nvPr/>
        </p:nvSpPr>
        <p:spPr>
          <a:xfrm rot="10800000">
            <a:off x="593344" y="20386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35"/>
          <p:cNvSpPr/>
          <p:nvPr/>
        </p:nvSpPr>
        <p:spPr>
          <a:xfrm>
            <a:off x="3305125" y="1649900"/>
            <a:ext cx="21765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1"/>
                </a:solidFill>
                <a:latin typeface="Roboto Medium"/>
                <a:ea typeface="Roboto Medium"/>
                <a:cs typeface="Roboto Medium"/>
                <a:sym typeface="Roboto Medium"/>
              </a:rPr>
              <a:t>Moderate</a:t>
            </a:r>
            <a:r>
              <a:rPr lang="en" sz="1800">
                <a:solidFill>
                  <a:schemeClr val="lt1"/>
                </a:solidFill>
                <a:latin typeface="Roboto Medium"/>
                <a:ea typeface="Roboto Medium"/>
                <a:cs typeface="Roboto Medium"/>
                <a:sym typeface="Roboto Medium"/>
              </a:rPr>
              <a:t> </a:t>
            </a:r>
            <a:endParaRPr sz="2100">
              <a:solidFill>
                <a:schemeClr val="lt1"/>
              </a:solidFill>
              <a:latin typeface="Roboto Light"/>
              <a:ea typeface="Roboto Light"/>
              <a:cs typeface="Roboto Light"/>
              <a:sym typeface="Roboto Light"/>
            </a:endParaRPr>
          </a:p>
        </p:txBody>
      </p:sp>
      <p:sp>
        <p:nvSpPr>
          <p:cNvPr id="2845" name="Google Shape;2845;p235"/>
          <p:cNvSpPr/>
          <p:nvPr/>
        </p:nvSpPr>
        <p:spPr>
          <a:xfrm rot="10800000">
            <a:off x="3441319" y="20386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35"/>
          <p:cNvSpPr/>
          <p:nvPr/>
        </p:nvSpPr>
        <p:spPr>
          <a:xfrm>
            <a:off x="6100250" y="1636100"/>
            <a:ext cx="21765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1"/>
                </a:solidFill>
                <a:latin typeface="Roboto Medium"/>
                <a:ea typeface="Roboto Medium"/>
                <a:cs typeface="Roboto Medium"/>
                <a:sym typeface="Roboto Medium"/>
              </a:rPr>
              <a:t>High</a:t>
            </a:r>
            <a:r>
              <a:rPr lang="en" sz="1800">
                <a:solidFill>
                  <a:schemeClr val="lt1"/>
                </a:solidFill>
                <a:latin typeface="Roboto Medium"/>
                <a:ea typeface="Roboto Medium"/>
                <a:cs typeface="Roboto Medium"/>
                <a:sym typeface="Roboto Medium"/>
              </a:rPr>
              <a:t> </a:t>
            </a:r>
            <a:endParaRPr sz="2100">
              <a:solidFill>
                <a:schemeClr val="lt1"/>
              </a:solidFill>
              <a:latin typeface="Roboto Light"/>
              <a:ea typeface="Roboto Light"/>
              <a:cs typeface="Roboto Light"/>
              <a:sym typeface="Roboto Light"/>
            </a:endParaRPr>
          </a:p>
        </p:txBody>
      </p:sp>
      <p:sp>
        <p:nvSpPr>
          <p:cNvPr id="2847" name="Google Shape;2847;p235"/>
          <p:cNvSpPr/>
          <p:nvPr/>
        </p:nvSpPr>
        <p:spPr>
          <a:xfrm rot="10800000">
            <a:off x="6270244" y="20394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NIST Impact Levels</a:t>
            </a:r>
            <a:endParaRPr>
              <a:solidFill>
                <a:schemeClr val="dk1"/>
              </a:solidFill>
            </a:endParaRPr>
          </a:p>
        </p:txBody>
      </p:sp>
      <p:sp>
        <p:nvSpPr>
          <p:cNvPr id="2849" name="Google Shape;2849;p235"/>
          <p:cNvSpPr txBox="1"/>
          <p:nvPr>
            <p:ph idx="1" type="subTitle"/>
          </p:nvPr>
        </p:nvSpPr>
        <p:spPr>
          <a:xfrm>
            <a:off x="0" y="664775"/>
            <a:ext cx="9144000" cy="47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following descriptions of impact levels originally appear in NIST’s</a:t>
            </a:r>
            <a:r>
              <a:rPr i="1" lang="en">
                <a:solidFill>
                  <a:schemeClr val="dk1"/>
                </a:solidFill>
              </a:rPr>
              <a:t> Contingency Planning Guide for Federal Information Systems</a:t>
            </a:r>
            <a:r>
              <a:rPr lang="en">
                <a:solidFill>
                  <a:schemeClr val="dk1"/>
                </a:solidFill>
              </a:rPr>
              <a:t>.</a:t>
            </a:r>
            <a:endParaRPr>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236"/>
          <p:cNvSpPr txBox="1"/>
          <p:nvPr>
            <p:ph idx="1" type="subTitle"/>
          </p:nvPr>
        </p:nvSpPr>
        <p:spPr>
          <a:xfrm>
            <a:off x="0" y="1039700"/>
            <a:ext cx="9187800" cy="3131700"/>
          </a:xfrm>
          <a:prstGeom prst="rect">
            <a:avLst/>
          </a:prstGeom>
        </p:spPr>
        <p:txBody>
          <a:bodyPr anchorCtr="0" anchor="ctr" bIns="91425" lIns="1828800" spcFirstLastPara="1" rIns="1828800" wrap="square" tIns="91425">
            <a:noAutofit/>
          </a:bodyPr>
          <a:lstStyle/>
          <a:p>
            <a:pPr indent="0" lvl="0" marL="0" rtl="0" algn="l">
              <a:spcBef>
                <a:spcPts val="0"/>
              </a:spcBef>
              <a:spcAft>
                <a:spcPts val="0"/>
              </a:spcAft>
              <a:buNone/>
            </a:pPr>
            <a:r>
              <a:rPr lang="en" sz="2700"/>
              <a:t>Contingency planning results in a </a:t>
            </a:r>
            <a:r>
              <a:rPr b="1" lang="en" sz="2700">
                <a:highlight>
                  <a:srgbClr val="FFFF00"/>
                </a:highlight>
              </a:rPr>
              <a:t>contingency policy statement</a:t>
            </a:r>
            <a:r>
              <a:rPr lang="en" sz="2700"/>
              <a:t>, which establishes the organization’s framework and responsibilities for maintaining confidentiality, integrity, and availability of data. </a:t>
            </a:r>
            <a:endParaRPr sz="2700"/>
          </a:p>
        </p:txBody>
      </p:sp>
      <p:sp>
        <p:nvSpPr>
          <p:cNvPr id="2855" name="Google Shape;2855;p2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6" name="Google Shape;2856;p2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sp>
        <p:nvSpPr>
          <p:cNvPr id="2861" name="Google Shape;2861;p2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2" name="Google Shape;2862;p2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contingency policy statement includes:</a:t>
            </a:r>
            <a:endParaRPr/>
          </a:p>
        </p:txBody>
      </p:sp>
      <p:sp>
        <p:nvSpPr>
          <p:cNvPr id="2863" name="Google Shape;2863;p237"/>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64" name="Google Shape;2864;p2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Contingency Planning</a:t>
            </a:r>
            <a:endParaRPr/>
          </a:p>
        </p:txBody>
      </p:sp>
      <p:sp>
        <p:nvSpPr>
          <p:cNvPr id="2865" name="Google Shape;2865;p237"/>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Responsibilities of an emergency response team</a:t>
            </a:r>
            <a:endParaRPr sz="1800"/>
          </a:p>
        </p:txBody>
      </p:sp>
      <p:sp>
        <p:nvSpPr>
          <p:cNvPr id="2866" name="Google Shape;2866;p237"/>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Resource requirements</a:t>
            </a:r>
            <a:endParaRPr sz="1800"/>
          </a:p>
        </p:txBody>
      </p:sp>
      <p:sp>
        <p:nvSpPr>
          <p:cNvPr id="2867" name="Google Shape;2867;p237"/>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Training requirements</a:t>
            </a:r>
            <a:endParaRPr sz="1800"/>
          </a:p>
        </p:txBody>
      </p:sp>
      <p:sp>
        <p:nvSpPr>
          <p:cNvPr id="2868" name="Google Shape;2868;p237"/>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Schedule for plan maintenance</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2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Business Impact Analysis (BIA) and Risk Assessment</a:t>
            </a:r>
            <a:endParaRPr/>
          </a:p>
        </p:txBody>
      </p:sp>
      <p:sp>
        <p:nvSpPr>
          <p:cNvPr id="2874" name="Google Shape;2874;p238"/>
          <p:cNvSpPr txBox="1"/>
          <p:nvPr>
            <p:ph idx="2" type="subTitle"/>
          </p:nvPr>
        </p:nvSpPr>
        <p:spPr>
          <a:xfrm>
            <a:off x="-12300" y="4319663"/>
            <a:ext cx="9168600" cy="446400"/>
          </a:xfrm>
          <a:prstGeom prst="rect">
            <a:avLst/>
          </a:prstGeom>
        </p:spPr>
        <p:txBody>
          <a:bodyPr anchorCtr="0" anchor="ctr" bIns="91425" lIns="1280150" spcFirstLastPara="1" rIns="91425" wrap="square" tIns="91425">
            <a:noAutofit/>
          </a:bodyPr>
          <a:lstStyle/>
          <a:p>
            <a:pPr indent="0" lvl="0" marL="0" rtl="0" algn="l">
              <a:lnSpc>
                <a:spcPct val="100000"/>
              </a:lnSpc>
              <a:spcBef>
                <a:spcPts val="0"/>
              </a:spcBef>
              <a:spcAft>
                <a:spcPts val="0"/>
              </a:spcAft>
              <a:buNone/>
            </a:pPr>
            <a:r>
              <a:rPr lang="en"/>
              <a:t>Determine financial, operations, and legal impact of disruptions. </a:t>
            </a:r>
            <a:endParaRPr/>
          </a:p>
        </p:txBody>
      </p:sp>
      <p:sp>
        <p:nvSpPr>
          <p:cNvPr id="2875" name="Google Shape;2875;p2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A critical step in BCP and DR planning is BIA and risk assessment. Goals include:</a:t>
            </a:r>
            <a:endParaRPr sz="1400"/>
          </a:p>
        </p:txBody>
      </p:sp>
      <p:sp>
        <p:nvSpPr>
          <p:cNvPr id="2876" name="Google Shape;2876;p238"/>
          <p:cNvSpPr txBox="1"/>
          <p:nvPr>
            <p:ph idx="3" type="subTitle"/>
          </p:nvPr>
        </p:nvSpPr>
        <p:spPr>
          <a:xfrm>
            <a:off x="-12300" y="3783948"/>
            <a:ext cx="9168600" cy="446400"/>
          </a:xfrm>
          <a:prstGeom prst="rect">
            <a:avLst/>
          </a:prstGeom>
        </p:spPr>
        <p:txBody>
          <a:bodyPr anchorCtr="0" anchor="ctr" bIns="91425" lIns="1280150" spcFirstLastPara="1" rIns="91425" wrap="square" tIns="91425">
            <a:noAutofit/>
          </a:bodyPr>
          <a:lstStyle/>
          <a:p>
            <a:pPr indent="0" lvl="0" marL="0" rtl="0" algn="l">
              <a:lnSpc>
                <a:spcPct val="100000"/>
              </a:lnSpc>
              <a:spcBef>
                <a:spcPts val="0"/>
              </a:spcBef>
              <a:spcAft>
                <a:spcPts val="0"/>
              </a:spcAft>
              <a:buNone/>
            </a:pPr>
            <a:r>
              <a:rPr lang="en"/>
              <a:t>Develop recovery time requirements.</a:t>
            </a:r>
            <a:endParaRPr/>
          </a:p>
        </p:txBody>
      </p:sp>
      <p:sp>
        <p:nvSpPr>
          <p:cNvPr id="2877" name="Google Shape;2877;p238"/>
          <p:cNvSpPr txBox="1"/>
          <p:nvPr>
            <p:ph idx="4" type="subTitle"/>
          </p:nvPr>
        </p:nvSpPr>
        <p:spPr>
          <a:xfrm>
            <a:off x="-12300" y="3248233"/>
            <a:ext cx="9168600" cy="446400"/>
          </a:xfrm>
          <a:prstGeom prst="rect">
            <a:avLst/>
          </a:prstGeom>
        </p:spPr>
        <p:txBody>
          <a:bodyPr anchorCtr="0" anchor="ctr" bIns="91425" lIns="1280150" spcFirstLastPara="1" rIns="91425" wrap="square" tIns="91425">
            <a:noAutofit/>
          </a:bodyPr>
          <a:lstStyle/>
          <a:p>
            <a:pPr indent="0" lvl="0" marL="0" rtl="0" algn="l">
              <a:lnSpc>
                <a:spcPct val="100000"/>
              </a:lnSpc>
              <a:spcBef>
                <a:spcPts val="0"/>
              </a:spcBef>
              <a:spcAft>
                <a:spcPts val="0"/>
              </a:spcAft>
              <a:buNone/>
            </a:pPr>
            <a:r>
              <a:rPr lang="en"/>
              <a:t>Develop priorities and classifications of business processes and functions. </a:t>
            </a:r>
            <a:endParaRPr/>
          </a:p>
        </p:txBody>
      </p:sp>
      <p:sp>
        <p:nvSpPr>
          <p:cNvPr id="2878" name="Google Shape;2878;p238"/>
          <p:cNvSpPr txBox="1"/>
          <p:nvPr>
            <p:ph idx="5" type="subTitle"/>
          </p:nvPr>
        </p:nvSpPr>
        <p:spPr>
          <a:xfrm>
            <a:off x="-12300" y="2712519"/>
            <a:ext cx="9168600" cy="446400"/>
          </a:xfrm>
          <a:prstGeom prst="rect">
            <a:avLst/>
          </a:prstGeom>
        </p:spPr>
        <p:txBody>
          <a:bodyPr anchorCtr="0" anchor="ctr" bIns="91425" lIns="1280150" spcFirstLastPara="1" rIns="91425" wrap="square" tIns="91425">
            <a:noAutofit/>
          </a:bodyPr>
          <a:lstStyle/>
          <a:p>
            <a:pPr indent="0" lvl="0" marL="0" rtl="0" algn="l">
              <a:lnSpc>
                <a:spcPct val="100000"/>
              </a:lnSpc>
              <a:spcBef>
                <a:spcPts val="0"/>
              </a:spcBef>
              <a:spcAft>
                <a:spcPts val="0"/>
              </a:spcAft>
              <a:buNone/>
            </a:pPr>
            <a:r>
              <a:rPr lang="en"/>
              <a:t>Evaluate impact on daily operations. </a:t>
            </a:r>
            <a:endParaRPr/>
          </a:p>
        </p:txBody>
      </p:sp>
      <p:sp>
        <p:nvSpPr>
          <p:cNvPr id="2879" name="Google Shape;2879;p238"/>
          <p:cNvSpPr txBox="1"/>
          <p:nvPr>
            <p:ph idx="6" type="subTitle"/>
          </p:nvPr>
        </p:nvSpPr>
        <p:spPr>
          <a:xfrm>
            <a:off x="-12300" y="2176804"/>
            <a:ext cx="9168600" cy="446400"/>
          </a:xfrm>
          <a:prstGeom prst="rect">
            <a:avLst/>
          </a:prstGeom>
        </p:spPr>
        <p:txBody>
          <a:bodyPr anchorCtr="0" anchor="ctr" bIns="91425" lIns="1280150" spcFirstLastPara="1" rIns="91425" wrap="square" tIns="91425">
            <a:noAutofit/>
          </a:bodyPr>
          <a:lstStyle/>
          <a:p>
            <a:pPr indent="0" lvl="0" marL="0" rtl="0" algn="l">
              <a:lnSpc>
                <a:spcPct val="100000"/>
              </a:lnSpc>
              <a:spcBef>
                <a:spcPts val="0"/>
              </a:spcBef>
              <a:spcAft>
                <a:spcPts val="0"/>
              </a:spcAft>
              <a:buNone/>
            </a:pPr>
            <a:r>
              <a:rPr lang="en"/>
              <a:t>Determine the resource requirements needed to resume key processes. </a:t>
            </a:r>
            <a:endParaRPr/>
          </a:p>
        </p:txBody>
      </p:sp>
      <p:sp>
        <p:nvSpPr>
          <p:cNvPr id="2880" name="Google Shape;2880;p238"/>
          <p:cNvSpPr txBox="1"/>
          <p:nvPr>
            <p:ph idx="7" type="subTitle"/>
          </p:nvPr>
        </p:nvSpPr>
        <p:spPr>
          <a:xfrm>
            <a:off x="-12300" y="1641090"/>
            <a:ext cx="9168600" cy="446400"/>
          </a:xfrm>
          <a:prstGeom prst="rect">
            <a:avLst/>
          </a:prstGeom>
        </p:spPr>
        <p:txBody>
          <a:bodyPr anchorCtr="0" anchor="ctr" bIns="91425" lIns="1280150" spcFirstLastPara="1" rIns="91425" wrap="square" tIns="91425">
            <a:noAutofit/>
          </a:bodyPr>
          <a:lstStyle/>
          <a:p>
            <a:pPr indent="0" lvl="0" marL="0" rtl="0" algn="l">
              <a:lnSpc>
                <a:spcPct val="100000"/>
              </a:lnSpc>
              <a:spcBef>
                <a:spcPts val="0"/>
              </a:spcBef>
              <a:spcAft>
                <a:spcPts val="0"/>
              </a:spcAft>
              <a:buNone/>
            </a:pPr>
            <a:r>
              <a:rPr lang="en"/>
              <a:t>Establish a detailed list of requirements for business recovery.</a:t>
            </a:r>
            <a:endParaRPr/>
          </a:p>
        </p:txBody>
      </p:sp>
      <p:sp>
        <p:nvSpPr>
          <p:cNvPr id="2881" name="Google Shape;2881;p238"/>
          <p:cNvSpPr txBox="1"/>
          <p:nvPr>
            <p:ph idx="8" type="subTitle"/>
          </p:nvPr>
        </p:nvSpPr>
        <p:spPr>
          <a:xfrm>
            <a:off x="-12300" y="1105375"/>
            <a:ext cx="9168600" cy="446400"/>
          </a:xfrm>
          <a:prstGeom prst="rect">
            <a:avLst/>
          </a:prstGeom>
        </p:spPr>
        <p:txBody>
          <a:bodyPr anchorCtr="0" anchor="ctr" bIns="91425" lIns="1280150" spcFirstLastPara="1" rIns="91425" wrap="square" tIns="91425">
            <a:noAutofit/>
          </a:bodyPr>
          <a:lstStyle/>
          <a:p>
            <a:pPr indent="0" lvl="0" marL="0" rtl="0" algn="l">
              <a:lnSpc>
                <a:spcPct val="100000"/>
              </a:lnSpc>
              <a:spcBef>
                <a:spcPts val="0"/>
              </a:spcBef>
              <a:spcAft>
                <a:spcPts val="0"/>
              </a:spcAft>
              <a:buNone/>
            </a:pPr>
            <a:r>
              <a:rPr lang="en"/>
              <a:t>Identify key processes and functions of the business.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3" name="Google Shape;2203;p17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7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7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7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7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Breakdown	</a:t>
            </a:r>
            <a:endParaRPr/>
          </a:p>
        </p:txBody>
      </p:sp>
      <p:sp>
        <p:nvSpPr>
          <p:cNvPr id="2209" name="Google Shape;2209;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class will cover the following topics: </a:t>
            </a:r>
            <a:endParaRPr>
              <a:solidFill>
                <a:schemeClr val="dk1"/>
              </a:solidFill>
            </a:endParaRPr>
          </a:p>
          <a:p>
            <a:pPr indent="0" lvl="0" marL="0" rtl="0" algn="l">
              <a:spcBef>
                <a:spcPts val="0"/>
              </a:spcBef>
              <a:spcAft>
                <a:spcPts val="0"/>
              </a:spcAft>
              <a:buNone/>
            </a:pPr>
            <a:r>
              <a:t/>
            </a:r>
            <a:endParaRPr/>
          </a:p>
        </p:txBody>
      </p:sp>
      <p:sp>
        <p:nvSpPr>
          <p:cNvPr id="2210" name="Google Shape;2210;p176"/>
          <p:cNvSpPr txBox="1"/>
          <p:nvPr>
            <p:ph idx="2"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rgbClr val="24292E"/>
                </a:solidFill>
                <a:latin typeface="Roboto"/>
                <a:ea typeface="Roboto"/>
                <a:cs typeface="Roboto"/>
                <a:sym typeface="Roboto"/>
              </a:rPr>
              <a:t>Codifying </a:t>
            </a:r>
            <a:r>
              <a:rPr lang="en" sz="1800">
                <a:solidFill>
                  <a:srgbClr val="24292E"/>
                </a:solidFill>
              </a:rPr>
              <a:t>r</a:t>
            </a:r>
            <a:r>
              <a:rPr lang="en" sz="1800">
                <a:solidFill>
                  <a:srgbClr val="24292E"/>
                </a:solidFill>
                <a:latin typeface="Roboto"/>
                <a:ea typeface="Roboto"/>
                <a:cs typeface="Roboto"/>
                <a:sym typeface="Roboto"/>
              </a:rPr>
              <a:t>ules with </a:t>
            </a:r>
            <a:r>
              <a:rPr lang="en" sz="1800">
                <a:solidFill>
                  <a:srgbClr val="24292E"/>
                </a:solidFill>
              </a:rPr>
              <a:t>p</a:t>
            </a:r>
            <a:r>
              <a:rPr lang="en" sz="1800">
                <a:solidFill>
                  <a:srgbClr val="24292E"/>
                </a:solidFill>
                <a:latin typeface="Roboto"/>
                <a:ea typeface="Roboto"/>
                <a:cs typeface="Roboto"/>
                <a:sym typeface="Roboto"/>
              </a:rPr>
              <a:t>olicy and </a:t>
            </a:r>
            <a:r>
              <a:rPr lang="en" sz="1800">
                <a:solidFill>
                  <a:srgbClr val="24292E"/>
                </a:solidFill>
              </a:rPr>
              <a:t>p</a:t>
            </a:r>
            <a:r>
              <a:rPr lang="en" sz="1800">
                <a:solidFill>
                  <a:srgbClr val="24292E"/>
                </a:solidFill>
                <a:latin typeface="Roboto"/>
                <a:ea typeface="Roboto"/>
                <a:cs typeface="Roboto"/>
                <a:sym typeface="Roboto"/>
              </a:rPr>
              <a:t>rocedures</a:t>
            </a:r>
            <a:endParaRPr sz="1800">
              <a:latin typeface="Roboto"/>
              <a:ea typeface="Roboto"/>
              <a:cs typeface="Roboto"/>
              <a:sym typeface="Roboto"/>
            </a:endParaRPr>
          </a:p>
        </p:txBody>
      </p:sp>
      <p:sp>
        <p:nvSpPr>
          <p:cNvPr id="2211" name="Google Shape;2211;p176"/>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Using </a:t>
            </a:r>
            <a:r>
              <a:rPr lang="en" sz="1800">
                <a:solidFill>
                  <a:srgbClr val="24292E"/>
                </a:solidFill>
              </a:rPr>
              <a:t>g</a:t>
            </a:r>
            <a:r>
              <a:rPr lang="en" sz="1800">
                <a:solidFill>
                  <a:srgbClr val="24292E"/>
                </a:solidFill>
                <a:latin typeface="Roboto"/>
                <a:ea typeface="Roboto"/>
                <a:cs typeface="Roboto"/>
                <a:sym typeface="Roboto"/>
              </a:rPr>
              <a:t>overnance </a:t>
            </a:r>
            <a:r>
              <a:rPr lang="en" sz="1800">
                <a:solidFill>
                  <a:srgbClr val="24292E"/>
                </a:solidFill>
              </a:rPr>
              <a:t>f</a:t>
            </a:r>
            <a:r>
              <a:rPr lang="en" sz="1800">
                <a:solidFill>
                  <a:srgbClr val="24292E"/>
                </a:solidFill>
                <a:latin typeface="Roboto"/>
                <a:ea typeface="Roboto"/>
                <a:cs typeface="Roboto"/>
                <a:sym typeface="Roboto"/>
              </a:rPr>
              <a:t>rameworks to </a:t>
            </a:r>
            <a:r>
              <a:rPr lang="en" sz="1800">
                <a:solidFill>
                  <a:srgbClr val="24292E"/>
                </a:solidFill>
              </a:rPr>
              <a:t>g</a:t>
            </a:r>
            <a:r>
              <a:rPr lang="en" sz="1800">
                <a:solidFill>
                  <a:srgbClr val="24292E"/>
                </a:solidFill>
                <a:latin typeface="Roboto"/>
                <a:ea typeface="Roboto"/>
                <a:cs typeface="Roboto"/>
                <a:sym typeface="Roboto"/>
              </a:rPr>
              <a:t>uide </a:t>
            </a:r>
            <a:r>
              <a:rPr lang="en" sz="1800">
                <a:solidFill>
                  <a:srgbClr val="24292E"/>
                </a:solidFill>
              </a:rPr>
              <a:t>p</a:t>
            </a:r>
            <a:r>
              <a:rPr lang="en" sz="1800">
                <a:solidFill>
                  <a:srgbClr val="24292E"/>
                </a:solidFill>
                <a:latin typeface="Roboto"/>
                <a:ea typeface="Roboto"/>
                <a:cs typeface="Roboto"/>
                <a:sym typeface="Roboto"/>
              </a:rPr>
              <a:t>olicy </a:t>
            </a:r>
            <a:r>
              <a:rPr lang="en" sz="1800">
                <a:solidFill>
                  <a:srgbClr val="24292E"/>
                </a:solidFill>
              </a:rPr>
              <a:t>d</a:t>
            </a:r>
            <a:r>
              <a:rPr lang="en" sz="1800">
                <a:solidFill>
                  <a:srgbClr val="24292E"/>
                </a:solidFill>
                <a:latin typeface="Roboto"/>
                <a:ea typeface="Roboto"/>
                <a:cs typeface="Roboto"/>
                <a:sym typeface="Roboto"/>
              </a:rPr>
              <a:t>ecisions</a:t>
            </a:r>
            <a:endParaRPr sz="1800">
              <a:latin typeface="Roboto"/>
              <a:ea typeface="Roboto"/>
              <a:cs typeface="Roboto"/>
              <a:sym typeface="Roboto"/>
            </a:endParaRPr>
          </a:p>
        </p:txBody>
      </p:sp>
      <p:sp>
        <p:nvSpPr>
          <p:cNvPr id="2212" name="Google Shape;2212;p176"/>
          <p:cNvSpPr txBox="1"/>
          <p:nvPr>
            <p:ph idx="4"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Audit and </a:t>
            </a:r>
            <a:r>
              <a:rPr lang="en" sz="1800">
                <a:solidFill>
                  <a:srgbClr val="24292E"/>
                </a:solidFill>
              </a:rPr>
              <a:t>c</a:t>
            </a:r>
            <a:r>
              <a:rPr lang="en" sz="1800">
                <a:solidFill>
                  <a:srgbClr val="24292E"/>
                </a:solidFill>
                <a:latin typeface="Roboto"/>
                <a:ea typeface="Roboto"/>
                <a:cs typeface="Roboto"/>
                <a:sym typeface="Roboto"/>
              </a:rPr>
              <a:t>ompliance</a:t>
            </a:r>
            <a:endParaRPr sz="1800">
              <a:latin typeface="Roboto"/>
              <a:ea typeface="Roboto"/>
              <a:cs typeface="Roboto"/>
              <a:sym typeface="Roboto"/>
            </a:endParaRPr>
          </a:p>
        </p:txBody>
      </p:sp>
      <p:sp>
        <p:nvSpPr>
          <p:cNvPr id="2213" name="Google Shape;2213;p176"/>
          <p:cNvSpPr txBox="1"/>
          <p:nvPr>
            <p:ph idx="5"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BCP</a:t>
            </a:r>
            <a:r>
              <a:rPr lang="en" sz="1800">
                <a:solidFill>
                  <a:srgbClr val="24292E"/>
                </a:solidFill>
              </a:rPr>
              <a:t> and </a:t>
            </a:r>
            <a:r>
              <a:rPr lang="en" sz="1800">
                <a:solidFill>
                  <a:srgbClr val="24292E"/>
                </a:solidFill>
                <a:latin typeface="Roboto"/>
                <a:ea typeface="Roboto"/>
                <a:cs typeface="Roboto"/>
                <a:sym typeface="Roboto"/>
              </a:rPr>
              <a:t>DR</a:t>
            </a:r>
            <a:endParaRPr sz="1800">
              <a:latin typeface="Roboto"/>
              <a:ea typeface="Roboto"/>
              <a:cs typeface="Roboto"/>
              <a:sym typeface="Roboto"/>
            </a:endParaRPr>
          </a:p>
        </p:txBody>
      </p:sp>
      <p:sp>
        <p:nvSpPr>
          <p:cNvPr id="2214" name="Google Shape;2214;p176"/>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Developing BCP</a:t>
            </a:r>
            <a:r>
              <a:rPr lang="en" sz="1800">
                <a:solidFill>
                  <a:srgbClr val="24292E"/>
                </a:solidFill>
              </a:rPr>
              <a:t> and </a:t>
            </a:r>
            <a:r>
              <a:rPr lang="en" sz="1800">
                <a:solidFill>
                  <a:srgbClr val="24292E"/>
                </a:solidFill>
                <a:latin typeface="Roboto"/>
                <a:ea typeface="Roboto"/>
                <a:cs typeface="Roboto"/>
                <a:sym typeface="Roboto"/>
              </a:rPr>
              <a:t>DR </a:t>
            </a:r>
            <a:r>
              <a:rPr lang="en" sz="1800">
                <a:solidFill>
                  <a:srgbClr val="24292E"/>
                </a:solidFill>
              </a:rPr>
              <a:t>r</a:t>
            </a:r>
            <a:r>
              <a:rPr lang="en" sz="1800">
                <a:solidFill>
                  <a:srgbClr val="24292E"/>
                </a:solidFill>
                <a:latin typeface="Roboto"/>
                <a:ea typeface="Roboto"/>
                <a:cs typeface="Roboto"/>
                <a:sym typeface="Roboto"/>
              </a:rPr>
              <a:t>ecommendations for an </a:t>
            </a:r>
            <a:r>
              <a:rPr lang="en" sz="1800">
                <a:solidFill>
                  <a:srgbClr val="24292E"/>
                </a:solidFill>
              </a:rPr>
              <a:t>o</a:t>
            </a:r>
            <a:r>
              <a:rPr lang="en" sz="1800">
                <a:solidFill>
                  <a:srgbClr val="24292E"/>
                </a:solidFill>
                <a:latin typeface="Roboto"/>
                <a:ea typeface="Roboto"/>
                <a:cs typeface="Roboto"/>
                <a:sym typeface="Roboto"/>
              </a:rPr>
              <a:t>rganization</a:t>
            </a:r>
            <a:endParaRPr sz="1800">
              <a:latin typeface="Roboto"/>
              <a:ea typeface="Roboto"/>
              <a:cs typeface="Roboto"/>
              <a:sym typeface="Roboto"/>
            </a:endParaRPr>
          </a:p>
        </p:txBody>
      </p:sp>
      <p:sp>
        <p:nvSpPr>
          <p:cNvPr id="2215" name="Google Shape;2215;p176"/>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2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BIA Metrics</a:t>
            </a:r>
            <a:endParaRPr/>
          </a:p>
        </p:txBody>
      </p:sp>
      <p:sp>
        <p:nvSpPr>
          <p:cNvPr id="2887" name="Google Shape;2887;p2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88" name="Google Shape;2888;p2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results of the BIA impacts how the DR plan develops. In particular, it informs the following metrics: </a:t>
            </a:r>
            <a:endParaRPr/>
          </a:p>
        </p:txBody>
      </p:sp>
      <p:sp>
        <p:nvSpPr>
          <p:cNvPr id="2889" name="Google Shape;2889;p2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90" name="Google Shape;2890;p239"/>
          <p:cNvPicPr preferRelativeResize="0"/>
          <p:nvPr/>
        </p:nvPicPr>
        <p:blipFill>
          <a:blip r:embed="rId3">
            <a:alphaModFix/>
          </a:blip>
          <a:stretch>
            <a:fillRect/>
          </a:stretch>
        </p:blipFill>
        <p:spPr>
          <a:xfrm>
            <a:off x="4305138" y="1183050"/>
            <a:ext cx="827470" cy="3662574"/>
          </a:xfrm>
          <a:prstGeom prst="rect">
            <a:avLst/>
          </a:prstGeom>
          <a:noFill/>
          <a:ln>
            <a:noFill/>
          </a:ln>
        </p:spPr>
      </p:pic>
      <p:sp>
        <p:nvSpPr>
          <p:cNvPr id="2891" name="Google Shape;2891;p239"/>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2892" name="Google Shape;2892;p23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93" name="Google Shape;2893;p239"/>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Amount of data that a business can afford to lose or recover (given the most recent backup copy of the data) after a disruption or system outage.</a:t>
            </a:r>
            <a:endParaRPr sz="1600">
              <a:latin typeface="Roboto"/>
              <a:ea typeface="Roboto"/>
              <a:cs typeface="Roboto"/>
              <a:sym typeface="Roboto"/>
            </a:endParaRPr>
          </a:p>
          <a:p>
            <a:pPr indent="0" lvl="0" marL="0" rtl="0" algn="l">
              <a:spcBef>
                <a:spcPts val="1000"/>
              </a:spcBef>
              <a:spcAft>
                <a:spcPts val="0"/>
              </a:spcAft>
              <a:buNone/>
            </a:pPr>
            <a:r>
              <a:rPr b="1" lang="en" sz="1300">
                <a:latin typeface="Roboto"/>
                <a:ea typeface="Roboto"/>
                <a:cs typeface="Roboto"/>
                <a:sym typeface="Roboto"/>
              </a:rPr>
              <a:t>For example,</a:t>
            </a:r>
            <a:r>
              <a:rPr lang="en" sz="1300">
                <a:latin typeface="Roboto"/>
                <a:ea typeface="Roboto"/>
                <a:cs typeface="Roboto"/>
                <a:sym typeface="Roboto"/>
              </a:rPr>
              <a:t> if a company performs weekly backups, they can tolerate or recover from a </a:t>
            </a:r>
            <a:br>
              <a:rPr lang="en" sz="1300">
                <a:latin typeface="Roboto"/>
                <a:ea typeface="Roboto"/>
                <a:cs typeface="Roboto"/>
                <a:sym typeface="Roboto"/>
              </a:rPr>
            </a:br>
            <a:r>
              <a:rPr lang="en" sz="1300">
                <a:latin typeface="Roboto"/>
                <a:ea typeface="Roboto"/>
                <a:cs typeface="Roboto"/>
                <a:sym typeface="Roboto"/>
              </a:rPr>
              <a:t>week’s loss of data. </a:t>
            </a:r>
            <a:endParaRPr sz="1300">
              <a:latin typeface="Roboto"/>
              <a:ea typeface="Roboto"/>
              <a:cs typeface="Roboto"/>
              <a:sym typeface="Roboto"/>
            </a:endParaRPr>
          </a:p>
        </p:txBody>
      </p:sp>
      <p:sp>
        <p:nvSpPr>
          <p:cNvPr id="2894" name="Google Shape;2894;p239"/>
          <p:cNvSpPr txBox="1"/>
          <p:nvPr>
            <p:ph idx="2" type="subTitle"/>
          </p:nvPr>
        </p:nvSpPr>
        <p:spPr>
          <a:xfrm>
            <a:off x="4466800" y="2138100"/>
            <a:ext cx="4677300" cy="2544600"/>
          </a:xfrm>
          <a:prstGeom prst="rect">
            <a:avLst/>
          </a:prstGeom>
          <a:noFill/>
          <a:ln>
            <a:noFill/>
          </a:ln>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Total amount of time a system can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afford to be unavailable for users and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the business. </a:t>
            </a:r>
            <a:endParaRPr sz="1600">
              <a:solidFill>
                <a:schemeClr val="dk1"/>
              </a:solidFill>
              <a:latin typeface="Roboto"/>
              <a:ea typeface="Roboto"/>
              <a:cs typeface="Roboto"/>
              <a:sym typeface="Roboto"/>
            </a:endParaRPr>
          </a:p>
          <a:p>
            <a:pPr indent="0" lvl="0" marL="0" rtl="0" algn="l">
              <a:spcBef>
                <a:spcPts val="1000"/>
              </a:spcBef>
              <a:spcAft>
                <a:spcPts val="0"/>
              </a:spcAft>
              <a:buNone/>
            </a:pPr>
            <a:r>
              <a:rPr b="1" lang="en" sz="1300">
                <a:solidFill>
                  <a:schemeClr val="dk1"/>
                </a:solidFill>
                <a:latin typeface="Roboto"/>
                <a:ea typeface="Roboto"/>
                <a:cs typeface="Roboto"/>
                <a:sym typeface="Roboto"/>
              </a:rPr>
              <a:t>Recovery time objective (RTO): </a:t>
            </a:r>
            <a:r>
              <a:rPr lang="en" sz="1300">
                <a:solidFill>
                  <a:schemeClr val="dk1"/>
                </a:solidFill>
                <a:latin typeface="Roboto"/>
                <a:ea typeface="Roboto"/>
                <a:cs typeface="Roboto"/>
                <a:sym typeface="Roboto"/>
              </a:rPr>
              <a:t>Maximum tolerable amount of time needed to bring all critical systems back online after a disaster occurs. </a:t>
            </a:r>
            <a:endParaRPr sz="1300">
              <a:solidFill>
                <a:schemeClr val="dk1"/>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b="1" lang="en" sz="1300">
                <a:solidFill>
                  <a:schemeClr val="dk1"/>
                </a:solidFill>
                <a:latin typeface="Roboto"/>
                <a:ea typeface="Roboto"/>
                <a:cs typeface="Roboto"/>
                <a:sym typeface="Roboto"/>
              </a:rPr>
              <a:t>Work recovery time (WRT): </a:t>
            </a:r>
            <a:r>
              <a:rPr lang="en" sz="1300">
                <a:solidFill>
                  <a:schemeClr val="dk1"/>
                </a:solidFill>
                <a:latin typeface="Roboto"/>
                <a:ea typeface="Roboto"/>
                <a:cs typeface="Roboto"/>
                <a:sym typeface="Roboto"/>
              </a:rPr>
              <a:t>Time available to get the systems working again. WRT is the remainder of the MTD after the RTO. If MTD is four days and RTO is one day, WRT is three days.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895" name="Google Shape;2895;p239"/>
          <p:cNvSpPr txBox="1"/>
          <p:nvPr>
            <p:ph idx="3"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p>
            <a:pPr indent="0" lvl="0" marL="0" rtl="0" algn="l">
              <a:spcBef>
                <a:spcPts val="0"/>
              </a:spcBef>
              <a:spcAft>
                <a:spcPts val="0"/>
              </a:spcAft>
              <a:buNone/>
            </a:pPr>
            <a:r>
              <a:rPr lang="en" sz="1600">
                <a:solidFill>
                  <a:schemeClr val="lt1"/>
                </a:solidFill>
                <a:latin typeface="Roboto Light"/>
                <a:ea typeface="Roboto Light"/>
                <a:cs typeface="Roboto Light"/>
                <a:sym typeface="Roboto Light"/>
              </a:rPr>
              <a:t>Recovery point objective (RPO):</a:t>
            </a:r>
            <a:endParaRPr sz="1600">
              <a:solidFill>
                <a:schemeClr val="lt1"/>
              </a:solidFill>
              <a:latin typeface="Roboto Light"/>
              <a:ea typeface="Roboto Light"/>
              <a:cs typeface="Roboto Light"/>
              <a:sym typeface="Roboto Light"/>
            </a:endParaRPr>
          </a:p>
        </p:txBody>
      </p:sp>
      <p:sp>
        <p:nvSpPr>
          <p:cNvPr id="2896" name="Google Shape;2896;p239"/>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2897" name="Google Shape;2897;p239"/>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39"/>
          <p:cNvSpPr txBox="1"/>
          <p:nvPr>
            <p:ph idx="4"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p>
            <a:pPr indent="0" lvl="0" marL="0" rtl="0" algn="l">
              <a:spcBef>
                <a:spcPts val="0"/>
              </a:spcBef>
              <a:spcAft>
                <a:spcPts val="0"/>
              </a:spcAft>
              <a:buNone/>
            </a:pPr>
            <a:r>
              <a:rPr lang="en" sz="1600">
                <a:solidFill>
                  <a:schemeClr val="lt1"/>
                </a:solidFill>
                <a:latin typeface="Roboto Light"/>
                <a:ea typeface="Roboto Light"/>
                <a:cs typeface="Roboto Light"/>
                <a:sym typeface="Roboto Light"/>
              </a:rPr>
              <a:t>Maximum tolerable downtime (MTD):</a:t>
            </a:r>
            <a:endParaRPr sz="1600">
              <a:solidFill>
                <a:schemeClr val="lt1"/>
              </a:solidFill>
              <a:latin typeface="Roboto Light"/>
              <a:ea typeface="Roboto Light"/>
              <a:cs typeface="Roboto Light"/>
              <a:sym typeface="Roboto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2" name="Shape 2902"/>
        <p:cNvGrpSpPr/>
        <p:nvPr/>
      </p:nvGrpSpPr>
      <p:grpSpPr>
        <a:xfrm>
          <a:off x="0" y="0"/>
          <a:ext cx="0" cy="0"/>
          <a:chOff x="0" y="0"/>
          <a:chExt cx="0" cy="0"/>
        </a:xfrm>
      </p:grpSpPr>
      <p:cxnSp>
        <p:nvCxnSpPr>
          <p:cNvPr id="2903" name="Google Shape;2903;p240"/>
          <p:cNvCxnSpPr/>
          <p:nvPr/>
        </p:nvCxnSpPr>
        <p:spPr>
          <a:xfrm>
            <a:off x="1272575" y="1752250"/>
            <a:ext cx="0" cy="1391700"/>
          </a:xfrm>
          <a:prstGeom prst="straightConnector1">
            <a:avLst/>
          </a:prstGeom>
          <a:noFill/>
          <a:ln cap="flat" cmpd="sng" w="28575">
            <a:solidFill>
              <a:srgbClr val="434343"/>
            </a:solidFill>
            <a:prstDash val="solid"/>
            <a:round/>
            <a:headEnd len="med" w="med" type="none"/>
            <a:tailEnd len="med" w="med" type="none"/>
          </a:ln>
        </p:spPr>
      </p:cxnSp>
      <p:cxnSp>
        <p:nvCxnSpPr>
          <p:cNvPr id="2904" name="Google Shape;2904;p240"/>
          <p:cNvCxnSpPr/>
          <p:nvPr/>
        </p:nvCxnSpPr>
        <p:spPr>
          <a:xfrm>
            <a:off x="3208575" y="1752250"/>
            <a:ext cx="0" cy="1391700"/>
          </a:xfrm>
          <a:prstGeom prst="straightConnector1">
            <a:avLst/>
          </a:prstGeom>
          <a:noFill/>
          <a:ln cap="flat" cmpd="sng" w="28575">
            <a:solidFill>
              <a:srgbClr val="434343"/>
            </a:solidFill>
            <a:prstDash val="solid"/>
            <a:round/>
            <a:headEnd len="med" w="med" type="none"/>
            <a:tailEnd len="med" w="med" type="none"/>
          </a:ln>
        </p:spPr>
      </p:cxnSp>
      <p:cxnSp>
        <p:nvCxnSpPr>
          <p:cNvPr id="2905" name="Google Shape;2905;p240"/>
          <p:cNvCxnSpPr/>
          <p:nvPr/>
        </p:nvCxnSpPr>
        <p:spPr>
          <a:xfrm>
            <a:off x="6043750" y="1752250"/>
            <a:ext cx="0" cy="1391700"/>
          </a:xfrm>
          <a:prstGeom prst="straightConnector1">
            <a:avLst/>
          </a:prstGeom>
          <a:noFill/>
          <a:ln cap="flat" cmpd="sng" w="28575">
            <a:solidFill>
              <a:srgbClr val="434343"/>
            </a:solidFill>
            <a:prstDash val="solid"/>
            <a:round/>
            <a:headEnd len="med" w="med" type="none"/>
            <a:tailEnd len="med" w="med" type="none"/>
          </a:ln>
        </p:spPr>
      </p:cxnSp>
      <p:cxnSp>
        <p:nvCxnSpPr>
          <p:cNvPr id="2906" name="Google Shape;2906;p240"/>
          <p:cNvCxnSpPr/>
          <p:nvPr/>
        </p:nvCxnSpPr>
        <p:spPr>
          <a:xfrm>
            <a:off x="8006400" y="1752250"/>
            <a:ext cx="0" cy="1391700"/>
          </a:xfrm>
          <a:prstGeom prst="straightConnector1">
            <a:avLst/>
          </a:prstGeom>
          <a:noFill/>
          <a:ln cap="flat" cmpd="sng" w="28575">
            <a:solidFill>
              <a:srgbClr val="434343"/>
            </a:solidFill>
            <a:prstDash val="solid"/>
            <a:round/>
            <a:headEnd len="med" w="med" type="none"/>
            <a:tailEnd len="med" w="med" type="none"/>
          </a:ln>
        </p:spPr>
      </p:cxnSp>
      <p:sp>
        <p:nvSpPr>
          <p:cNvPr id="2907" name="Google Shape;2907;p2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BIA Metrics</a:t>
            </a:r>
            <a:endParaRPr/>
          </a:p>
        </p:txBody>
      </p:sp>
      <p:sp>
        <p:nvSpPr>
          <p:cNvPr id="2908" name="Google Shape;2908;p2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9" name="Google Shape;2909;p2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i="1" lang="en" u="sng">
                <a:solidFill>
                  <a:srgbClr val="FFFFFF"/>
                </a:solidFill>
                <a:latin typeface="Roboto"/>
                <a:ea typeface="Roboto"/>
                <a:cs typeface="Roboto"/>
                <a:sym typeface="Roboto"/>
                <a:hlinkClick r:id="rId3">
                  <a:extLst>
                    <a:ext uri="{A12FA001-AC4F-418D-AE19-62706E023703}">
                      <ahyp:hlinkClr val="tx"/>
                    </a:ext>
                  </a:extLst>
                </a:hlinkClick>
              </a:rPr>
              <a:t>Source</a:t>
            </a:r>
            <a:endParaRPr i="1">
              <a:solidFill>
                <a:srgbClr val="FFFFFF"/>
              </a:solidFill>
              <a:latin typeface="Roboto"/>
              <a:ea typeface="Roboto"/>
              <a:cs typeface="Roboto"/>
              <a:sym typeface="Roboto"/>
            </a:endParaRPr>
          </a:p>
        </p:txBody>
      </p:sp>
      <p:sp>
        <p:nvSpPr>
          <p:cNvPr id="2910" name="Google Shape;2910;p240"/>
          <p:cNvSpPr txBox="1"/>
          <p:nvPr/>
        </p:nvSpPr>
        <p:spPr>
          <a:xfrm>
            <a:off x="3208575" y="974900"/>
            <a:ext cx="47979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MTD</a:t>
            </a:r>
            <a:endParaRPr b="1" sz="1800">
              <a:latin typeface="Roboto"/>
              <a:ea typeface="Roboto"/>
              <a:cs typeface="Roboto"/>
              <a:sym typeface="Roboto"/>
            </a:endParaRPr>
          </a:p>
        </p:txBody>
      </p:sp>
      <p:sp>
        <p:nvSpPr>
          <p:cNvPr id="2911" name="Google Shape;2911;p240"/>
          <p:cNvSpPr txBox="1"/>
          <p:nvPr/>
        </p:nvSpPr>
        <p:spPr>
          <a:xfrm>
            <a:off x="1272575" y="1697525"/>
            <a:ext cx="17688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RPO</a:t>
            </a:r>
            <a:endParaRPr b="1" sz="1600">
              <a:latin typeface="Roboto"/>
              <a:ea typeface="Roboto"/>
              <a:cs typeface="Roboto"/>
              <a:sym typeface="Roboto"/>
            </a:endParaRPr>
          </a:p>
        </p:txBody>
      </p:sp>
      <p:sp>
        <p:nvSpPr>
          <p:cNvPr id="2912" name="Google Shape;2912;p240"/>
          <p:cNvSpPr txBox="1"/>
          <p:nvPr/>
        </p:nvSpPr>
        <p:spPr>
          <a:xfrm>
            <a:off x="3674550" y="1697525"/>
            <a:ext cx="17949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RTO</a:t>
            </a:r>
            <a:endParaRPr b="1" sz="1600">
              <a:latin typeface="Roboto"/>
              <a:ea typeface="Roboto"/>
              <a:cs typeface="Roboto"/>
              <a:sym typeface="Roboto"/>
            </a:endParaRPr>
          </a:p>
        </p:txBody>
      </p:sp>
      <p:sp>
        <p:nvSpPr>
          <p:cNvPr id="2913" name="Google Shape;2913;p240"/>
          <p:cNvSpPr txBox="1"/>
          <p:nvPr/>
        </p:nvSpPr>
        <p:spPr>
          <a:xfrm>
            <a:off x="6102600" y="1697525"/>
            <a:ext cx="18570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WRT</a:t>
            </a:r>
            <a:endParaRPr b="1" sz="1600">
              <a:latin typeface="Roboto"/>
              <a:ea typeface="Roboto"/>
              <a:cs typeface="Roboto"/>
              <a:sym typeface="Roboto"/>
            </a:endParaRPr>
          </a:p>
        </p:txBody>
      </p:sp>
      <p:sp>
        <p:nvSpPr>
          <p:cNvPr id="2914" name="Google Shape;2914;p240"/>
          <p:cNvSpPr txBox="1"/>
          <p:nvPr/>
        </p:nvSpPr>
        <p:spPr>
          <a:xfrm>
            <a:off x="147125" y="2410000"/>
            <a:ext cx="7464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Time</a:t>
            </a:r>
            <a:endParaRPr>
              <a:latin typeface="Roboto Medium"/>
              <a:ea typeface="Roboto Medium"/>
              <a:cs typeface="Roboto Medium"/>
              <a:sym typeface="Roboto Medium"/>
            </a:endParaRPr>
          </a:p>
        </p:txBody>
      </p:sp>
      <p:sp>
        <p:nvSpPr>
          <p:cNvPr id="2915" name="Google Shape;2915;p240"/>
          <p:cNvSpPr txBox="1"/>
          <p:nvPr/>
        </p:nvSpPr>
        <p:spPr>
          <a:xfrm>
            <a:off x="2242225" y="3208900"/>
            <a:ext cx="1857000" cy="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Stage 2</a:t>
            </a:r>
            <a:r>
              <a:rPr lang="en">
                <a:latin typeface="Roboto Medium"/>
                <a:ea typeface="Roboto Medium"/>
                <a:cs typeface="Roboto Medium"/>
                <a:sym typeface="Roboto Medium"/>
              </a:rPr>
              <a:t> </a:t>
            </a:r>
            <a:br>
              <a:rPr lang="en">
                <a:latin typeface="Roboto Medium"/>
                <a:ea typeface="Roboto Medium"/>
                <a:cs typeface="Roboto Medium"/>
                <a:sym typeface="Roboto Medium"/>
              </a:rPr>
            </a:br>
            <a:r>
              <a:rPr lang="en">
                <a:latin typeface="Roboto"/>
                <a:ea typeface="Roboto"/>
                <a:cs typeface="Roboto"/>
                <a:sym typeface="Roboto"/>
              </a:rPr>
              <a:t>Disaster occurs</a:t>
            </a:r>
            <a:endParaRPr>
              <a:latin typeface="Roboto"/>
              <a:ea typeface="Roboto"/>
              <a:cs typeface="Roboto"/>
              <a:sym typeface="Roboto"/>
            </a:endParaRPr>
          </a:p>
        </p:txBody>
      </p:sp>
      <p:sp>
        <p:nvSpPr>
          <p:cNvPr id="2916" name="Google Shape;2916;p240"/>
          <p:cNvSpPr txBox="1"/>
          <p:nvPr/>
        </p:nvSpPr>
        <p:spPr>
          <a:xfrm>
            <a:off x="5447950" y="3208900"/>
            <a:ext cx="1191600" cy="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Stage 3</a:t>
            </a:r>
            <a:r>
              <a:rPr lang="en">
                <a:latin typeface="Roboto Medium"/>
                <a:ea typeface="Roboto Medium"/>
                <a:cs typeface="Roboto Medium"/>
                <a:sym typeface="Roboto Medium"/>
              </a:rPr>
              <a:t> </a:t>
            </a:r>
            <a:r>
              <a:rPr lang="en">
                <a:latin typeface="Roboto"/>
                <a:ea typeface="Roboto"/>
                <a:cs typeface="Roboto"/>
                <a:sym typeface="Roboto"/>
              </a:rPr>
              <a:t>Recovery</a:t>
            </a:r>
            <a:endParaRPr>
              <a:latin typeface="Roboto"/>
              <a:ea typeface="Roboto"/>
              <a:cs typeface="Roboto"/>
              <a:sym typeface="Roboto"/>
            </a:endParaRPr>
          </a:p>
        </p:txBody>
      </p:sp>
      <p:sp>
        <p:nvSpPr>
          <p:cNvPr id="2917" name="Google Shape;2917;p240"/>
          <p:cNvSpPr txBox="1"/>
          <p:nvPr/>
        </p:nvSpPr>
        <p:spPr>
          <a:xfrm>
            <a:off x="7128250" y="3208900"/>
            <a:ext cx="1768800" cy="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Stage 4 </a:t>
            </a:r>
            <a:br>
              <a:rPr b="1" lang="en">
                <a:latin typeface="Roboto"/>
                <a:ea typeface="Roboto"/>
                <a:cs typeface="Roboto"/>
                <a:sym typeface="Roboto"/>
              </a:rPr>
            </a:br>
            <a:r>
              <a:rPr lang="en">
                <a:latin typeface="Roboto"/>
                <a:ea typeface="Roboto"/>
                <a:cs typeface="Roboto"/>
                <a:sym typeface="Roboto"/>
              </a:rPr>
              <a:t>Resume production</a:t>
            </a:r>
            <a:endParaRPr>
              <a:latin typeface="Roboto"/>
              <a:ea typeface="Roboto"/>
              <a:cs typeface="Roboto"/>
              <a:sym typeface="Roboto"/>
            </a:endParaRPr>
          </a:p>
        </p:txBody>
      </p:sp>
      <p:cxnSp>
        <p:nvCxnSpPr>
          <p:cNvPr id="2918" name="Google Shape;2918;p240"/>
          <p:cNvCxnSpPr/>
          <p:nvPr/>
        </p:nvCxnSpPr>
        <p:spPr>
          <a:xfrm>
            <a:off x="696600" y="2623000"/>
            <a:ext cx="8143200" cy="0"/>
          </a:xfrm>
          <a:prstGeom prst="straightConnector1">
            <a:avLst/>
          </a:prstGeom>
          <a:noFill/>
          <a:ln cap="flat" cmpd="sng" w="28575">
            <a:solidFill>
              <a:schemeClr val="dk1"/>
            </a:solidFill>
            <a:prstDash val="solid"/>
            <a:round/>
            <a:headEnd len="med" w="med" type="none"/>
            <a:tailEnd len="med" w="med" type="stealth"/>
          </a:ln>
        </p:spPr>
      </p:cxnSp>
      <p:grpSp>
        <p:nvGrpSpPr>
          <p:cNvPr id="2919" name="Google Shape;2919;p240"/>
          <p:cNvGrpSpPr/>
          <p:nvPr/>
        </p:nvGrpSpPr>
        <p:grpSpPr>
          <a:xfrm rot="1377685">
            <a:off x="2612432" y="2027330"/>
            <a:ext cx="1191681" cy="1191681"/>
            <a:chOff x="1977175" y="1437656"/>
            <a:chExt cx="1304400" cy="1304400"/>
          </a:xfrm>
        </p:grpSpPr>
        <p:sp>
          <p:nvSpPr>
            <p:cNvPr id="2920" name="Google Shape;2920;p240"/>
            <p:cNvSpPr/>
            <p:nvPr/>
          </p:nvSpPr>
          <p:spPr>
            <a:xfrm>
              <a:off x="2168275" y="1628650"/>
              <a:ext cx="922200" cy="922200"/>
            </a:xfrm>
            <a:prstGeom prst="star4">
              <a:avLst>
                <a:gd fmla="val 12500" name="adj"/>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40"/>
            <p:cNvSpPr/>
            <p:nvPr/>
          </p:nvSpPr>
          <p:spPr>
            <a:xfrm rot="2700000">
              <a:off x="2168200" y="1628681"/>
              <a:ext cx="922350" cy="922350"/>
            </a:xfrm>
            <a:prstGeom prst="star4">
              <a:avLst>
                <a:gd fmla="val 12500" name="adj"/>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2" name="Google Shape;2922;p240"/>
          <p:cNvSpPr/>
          <p:nvPr/>
        </p:nvSpPr>
        <p:spPr>
          <a:xfrm>
            <a:off x="969725" y="2310202"/>
            <a:ext cx="605700" cy="605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40"/>
          <p:cNvSpPr/>
          <p:nvPr/>
        </p:nvSpPr>
        <p:spPr>
          <a:xfrm>
            <a:off x="7703550" y="2310202"/>
            <a:ext cx="605700" cy="605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40"/>
          <p:cNvSpPr/>
          <p:nvPr/>
        </p:nvSpPr>
        <p:spPr>
          <a:xfrm>
            <a:off x="5740902" y="2320154"/>
            <a:ext cx="605700" cy="6057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40"/>
          <p:cNvSpPr txBox="1"/>
          <p:nvPr/>
        </p:nvSpPr>
        <p:spPr>
          <a:xfrm>
            <a:off x="333575" y="3208900"/>
            <a:ext cx="1857000" cy="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Stage 1</a:t>
            </a:r>
            <a:r>
              <a:rPr lang="en">
                <a:latin typeface="Roboto Medium"/>
                <a:ea typeface="Roboto Medium"/>
                <a:cs typeface="Roboto Medium"/>
                <a:sym typeface="Roboto Medium"/>
              </a:rPr>
              <a:t> </a:t>
            </a:r>
            <a:br>
              <a:rPr lang="en">
                <a:latin typeface="Roboto Medium"/>
                <a:ea typeface="Roboto Medium"/>
                <a:cs typeface="Roboto Medium"/>
                <a:sym typeface="Roboto Medium"/>
              </a:rPr>
            </a:br>
            <a:r>
              <a:rPr lang="en">
                <a:latin typeface="Roboto"/>
                <a:ea typeface="Roboto"/>
                <a:cs typeface="Roboto"/>
                <a:sym typeface="Roboto"/>
              </a:rPr>
              <a:t>Business as usual</a:t>
            </a:r>
            <a:endParaRPr>
              <a:latin typeface="Roboto"/>
              <a:ea typeface="Roboto"/>
              <a:cs typeface="Roboto"/>
              <a:sym typeface="Roboto"/>
            </a:endParaRPr>
          </a:p>
        </p:txBody>
      </p:sp>
      <p:cxnSp>
        <p:nvCxnSpPr>
          <p:cNvPr id="2926" name="Google Shape;2926;p240"/>
          <p:cNvCxnSpPr/>
          <p:nvPr/>
        </p:nvCxnSpPr>
        <p:spPr>
          <a:xfrm>
            <a:off x="82982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27" name="Google Shape;2927;p240"/>
          <p:cNvCxnSpPr/>
          <p:nvPr/>
        </p:nvCxnSpPr>
        <p:spPr>
          <a:xfrm>
            <a:off x="178902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28" name="Google Shape;2928;p240"/>
          <p:cNvCxnSpPr/>
          <p:nvPr/>
        </p:nvCxnSpPr>
        <p:spPr>
          <a:xfrm>
            <a:off x="271127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29" name="Google Shape;2929;p240"/>
          <p:cNvCxnSpPr/>
          <p:nvPr/>
        </p:nvCxnSpPr>
        <p:spPr>
          <a:xfrm>
            <a:off x="239735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30" name="Google Shape;2930;p240"/>
          <p:cNvCxnSpPr/>
          <p:nvPr/>
        </p:nvCxnSpPr>
        <p:spPr>
          <a:xfrm>
            <a:off x="209810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31" name="Google Shape;2931;p240"/>
          <p:cNvCxnSpPr>
            <a:stCxn id="2911" idx="3"/>
          </p:cNvCxnSpPr>
          <p:nvPr/>
        </p:nvCxnSpPr>
        <p:spPr>
          <a:xfrm rot="10800000">
            <a:off x="2408675" y="1904225"/>
            <a:ext cx="632700" cy="6300"/>
          </a:xfrm>
          <a:prstGeom prst="straightConnector1">
            <a:avLst/>
          </a:prstGeom>
          <a:noFill/>
          <a:ln cap="flat" cmpd="sng" w="19050">
            <a:solidFill>
              <a:srgbClr val="434343"/>
            </a:solidFill>
            <a:prstDash val="solid"/>
            <a:round/>
            <a:headEnd len="med" w="med" type="stealth"/>
            <a:tailEnd len="med" w="med" type="none"/>
          </a:ln>
        </p:spPr>
      </p:cxnSp>
      <p:cxnSp>
        <p:nvCxnSpPr>
          <p:cNvPr id="2932" name="Google Shape;2932;p240"/>
          <p:cNvCxnSpPr/>
          <p:nvPr/>
        </p:nvCxnSpPr>
        <p:spPr>
          <a:xfrm>
            <a:off x="1365625" y="1909450"/>
            <a:ext cx="530100" cy="0"/>
          </a:xfrm>
          <a:prstGeom prst="straightConnector1">
            <a:avLst/>
          </a:prstGeom>
          <a:noFill/>
          <a:ln cap="flat" cmpd="sng" w="19050">
            <a:solidFill>
              <a:srgbClr val="434343"/>
            </a:solidFill>
            <a:prstDash val="solid"/>
            <a:round/>
            <a:headEnd len="med" w="med" type="stealth"/>
            <a:tailEnd len="med" w="med" type="none"/>
          </a:ln>
        </p:spPr>
      </p:cxnSp>
      <p:cxnSp>
        <p:nvCxnSpPr>
          <p:cNvPr id="2933" name="Google Shape;2933;p240"/>
          <p:cNvCxnSpPr/>
          <p:nvPr/>
        </p:nvCxnSpPr>
        <p:spPr>
          <a:xfrm rot="10800000">
            <a:off x="4823925" y="1904225"/>
            <a:ext cx="1097100" cy="0"/>
          </a:xfrm>
          <a:prstGeom prst="straightConnector1">
            <a:avLst/>
          </a:prstGeom>
          <a:noFill/>
          <a:ln cap="flat" cmpd="sng" w="19050">
            <a:solidFill>
              <a:srgbClr val="434343"/>
            </a:solidFill>
            <a:prstDash val="solid"/>
            <a:round/>
            <a:headEnd len="med" w="med" type="stealth"/>
            <a:tailEnd len="med" w="med" type="none"/>
          </a:ln>
        </p:spPr>
      </p:cxnSp>
      <p:cxnSp>
        <p:nvCxnSpPr>
          <p:cNvPr id="2934" name="Google Shape;2934;p240"/>
          <p:cNvCxnSpPr/>
          <p:nvPr/>
        </p:nvCxnSpPr>
        <p:spPr>
          <a:xfrm>
            <a:off x="3365225" y="1909450"/>
            <a:ext cx="945900" cy="0"/>
          </a:xfrm>
          <a:prstGeom prst="straightConnector1">
            <a:avLst/>
          </a:prstGeom>
          <a:noFill/>
          <a:ln cap="flat" cmpd="sng" w="19050">
            <a:solidFill>
              <a:srgbClr val="434343"/>
            </a:solidFill>
            <a:prstDash val="solid"/>
            <a:round/>
            <a:headEnd len="med" w="med" type="stealth"/>
            <a:tailEnd len="med" w="med" type="none"/>
          </a:ln>
        </p:spPr>
      </p:cxnSp>
      <p:cxnSp>
        <p:nvCxnSpPr>
          <p:cNvPr id="2935" name="Google Shape;2935;p240"/>
          <p:cNvCxnSpPr/>
          <p:nvPr/>
        </p:nvCxnSpPr>
        <p:spPr>
          <a:xfrm>
            <a:off x="6166325" y="1904350"/>
            <a:ext cx="544500" cy="0"/>
          </a:xfrm>
          <a:prstGeom prst="straightConnector1">
            <a:avLst/>
          </a:prstGeom>
          <a:noFill/>
          <a:ln cap="flat" cmpd="sng" w="19050">
            <a:solidFill>
              <a:srgbClr val="434343"/>
            </a:solidFill>
            <a:prstDash val="solid"/>
            <a:round/>
            <a:headEnd len="med" w="med" type="stealth"/>
            <a:tailEnd len="med" w="med" type="none"/>
          </a:ln>
        </p:spPr>
      </p:cxnSp>
      <p:cxnSp>
        <p:nvCxnSpPr>
          <p:cNvPr id="2936" name="Google Shape;2936;p240"/>
          <p:cNvCxnSpPr/>
          <p:nvPr/>
        </p:nvCxnSpPr>
        <p:spPr>
          <a:xfrm>
            <a:off x="7304925" y="1904350"/>
            <a:ext cx="544500" cy="0"/>
          </a:xfrm>
          <a:prstGeom prst="straightConnector1">
            <a:avLst/>
          </a:prstGeom>
          <a:noFill/>
          <a:ln cap="flat" cmpd="sng" w="19050">
            <a:solidFill>
              <a:srgbClr val="434343"/>
            </a:solidFill>
            <a:prstDash val="solid"/>
            <a:round/>
            <a:headEnd len="med" w="med" type="none"/>
            <a:tailEnd len="med" w="med" type="stealth"/>
          </a:ln>
        </p:spPr>
      </p:cxnSp>
      <p:cxnSp>
        <p:nvCxnSpPr>
          <p:cNvPr id="2937" name="Google Shape;2937;p240"/>
          <p:cNvCxnSpPr/>
          <p:nvPr/>
        </p:nvCxnSpPr>
        <p:spPr>
          <a:xfrm>
            <a:off x="368297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38" name="Google Shape;2938;p240"/>
          <p:cNvCxnSpPr/>
          <p:nvPr/>
        </p:nvCxnSpPr>
        <p:spPr>
          <a:xfrm>
            <a:off x="460522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39" name="Google Shape;2939;p240"/>
          <p:cNvCxnSpPr/>
          <p:nvPr/>
        </p:nvCxnSpPr>
        <p:spPr>
          <a:xfrm>
            <a:off x="429130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40" name="Google Shape;2940;p240"/>
          <p:cNvCxnSpPr/>
          <p:nvPr/>
        </p:nvCxnSpPr>
        <p:spPr>
          <a:xfrm>
            <a:off x="399205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41" name="Google Shape;2941;p240"/>
          <p:cNvCxnSpPr/>
          <p:nvPr/>
        </p:nvCxnSpPr>
        <p:spPr>
          <a:xfrm>
            <a:off x="551157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42" name="Google Shape;2942;p240"/>
          <p:cNvCxnSpPr/>
          <p:nvPr/>
        </p:nvCxnSpPr>
        <p:spPr>
          <a:xfrm>
            <a:off x="519765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43" name="Google Shape;2943;p240"/>
          <p:cNvCxnSpPr/>
          <p:nvPr/>
        </p:nvCxnSpPr>
        <p:spPr>
          <a:xfrm>
            <a:off x="489840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44" name="Google Shape;2944;p240"/>
          <p:cNvCxnSpPr/>
          <p:nvPr/>
        </p:nvCxnSpPr>
        <p:spPr>
          <a:xfrm>
            <a:off x="657190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45" name="Google Shape;2945;p240"/>
          <p:cNvCxnSpPr/>
          <p:nvPr/>
        </p:nvCxnSpPr>
        <p:spPr>
          <a:xfrm>
            <a:off x="7478250"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46" name="Google Shape;2946;p240"/>
          <p:cNvCxnSpPr/>
          <p:nvPr/>
        </p:nvCxnSpPr>
        <p:spPr>
          <a:xfrm>
            <a:off x="716432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47" name="Google Shape;2947;p240"/>
          <p:cNvCxnSpPr/>
          <p:nvPr/>
        </p:nvCxnSpPr>
        <p:spPr>
          <a:xfrm>
            <a:off x="6865075" y="2623000"/>
            <a:ext cx="0" cy="152400"/>
          </a:xfrm>
          <a:prstGeom prst="straightConnector1">
            <a:avLst/>
          </a:prstGeom>
          <a:noFill/>
          <a:ln cap="flat" cmpd="sng" w="9525">
            <a:solidFill>
              <a:srgbClr val="434343"/>
            </a:solidFill>
            <a:prstDash val="solid"/>
            <a:round/>
            <a:headEnd len="med" w="med" type="none"/>
            <a:tailEnd len="med" w="med" type="none"/>
          </a:ln>
        </p:spPr>
      </p:cxnSp>
      <p:cxnSp>
        <p:nvCxnSpPr>
          <p:cNvPr id="2948" name="Google Shape;2948;p240"/>
          <p:cNvCxnSpPr/>
          <p:nvPr/>
        </p:nvCxnSpPr>
        <p:spPr>
          <a:xfrm>
            <a:off x="8493700" y="2623000"/>
            <a:ext cx="0" cy="152400"/>
          </a:xfrm>
          <a:prstGeom prst="straightConnector1">
            <a:avLst/>
          </a:prstGeom>
          <a:noFill/>
          <a:ln cap="flat" cmpd="sng" w="9525">
            <a:solidFill>
              <a:srgbClr val="434343"/>
            </a:solidFill>
            <a:prstDash val="solid"/>
            <a:round/>
            <a:headEnd len="med" w="med" type="none"/>
            <a:tailEnd len="med" w="med" type="none"/>
          </a:ln>
        </p:spPr>
      </p:cxnSp>
      <p:sp>
        <p:nvSpPr>
          <p:cNvPr id="2949" name="Google Shape;2949;p240"/>
          <p:cNvSpPr/>
          <p:nvPr/>
        </p:nvSpPr>
        <p:spPr>
          <a:xfrm flipH="1" rot="5400000">
            <a:off x="5520375" y="-905812"/>
            <a:ext cx="174300" cy="48090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3" name="Shape 2953"/>
        <p:cNvGrpSpPr/>
        <p:nvPr/>
      </p:nvGrpSpPr>
      <p:grpSpPr>
        <a:xfrm>
          <a:off x="0" y="0"/>
          <a:ext cx="0" cy="0"/>
          <a:chOff x="0" y="0"/>
          <a:chExt cx="0" cy="0"/>
        </a:xfrm>
      </p:grpSpPr>
      <p:pic>
        <p:nvPicPr>
          <p:cNvPr id="2954" name="Google Shape;2954;p241"/>
          <p:cNvPicPr preferRelativeResize="0"/>
          <p:nvPr/>
        </p:nvPicPr>
        <p:blipFill rotWithShape="1">
          <a:blip r:embed="rId3">
            <a:alphaModFix/>
          </a:blip>
          <a:srcRect b="10241" l="0" r="71577" t="8609"/>
          <a:stretch/>
        </p:blipFill>
        <p:spPr>
          <a:xfrm>
            <a:off x="303350" y="1665750"/>
            <a:ext cx="2436648" cy="1562075"/>
          </a:xfrm>
          <a:prstGeom prst="rect">
            <a:avLst/>
          </a:prstGeom>
          <a:noFill/>
          <a:ln>
            <a:noFill/>
          </a:ln>
        </p:spPr>
      </p:pic>
      <p:sp>
        <p:nvSpPr>
          <p:cNvPr id="2955" name="Google Shape;2955;p2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Alternate Sites</a:t>
            </a:r>
            <a:endParaRPr/>
          </a:p>
        </p:txBody>
      </p:sp>
      <p:sp>
        <p:nvSpPr>
          <p:cNvPr id="2956" name="Google Shape;2956;p2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One last consideration for disaster recovery is the use of </a:t>
            </a:r>
            <a:r>
              <a:rPr b="1" lang="en"/>
              <a:t>alternate sites</a:t>
            </a:r>
            <a:r>
              <a:rPr lang="en"/>
              <a:t> to house critical data technology functions. </a:t>
            </a:r>
            <a:r>
              <a:rPr lang="en"/>
              <a:t>While disasters are</a:t>
            </a:r>
            <a:r>
              <a:rPr lang="en"/>
              <a:t> rare</a:t>
            </a:r>
            <a:r>
              <a:rPr lang="en"/>
              <a:t>, they may require that operations move to an alternate site.</a:t>
            </a:r>
            <a:endParaRPr/>
          </a:p>
        </p:txBody>
      </p:sp>
      <p:sp>
        <p:nvSpPr>
          <p:cNvPr id="2957" name="Google Shape;2957;p2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8" name="Google Shape;2958;p241"/>
          <p:cNvSpPr txBox="1"/>
          <p:nvPr>
            <p:ph idx="3" type="body"/>
          </p:nvPr>
        </p:nvSpPr>
        <p:spPr>
          <a:xfrm>
            <a:off x="457200" y="3227825"/>
            <a:ext cx="2625600" cy="16452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sz="1800"/>
              <a:t>A </a:t>
            </a:r>
            <a:r>
              <a:rPr b="1" lang="en" sz="1800"/>
              <a:t>hot site</a:t>
            </a:r>
            <a:r>
              <a:rPr lang="en" sz="1800"/>
              <a:t> is ready </a:t>
            </a:r>
            <a:br>
              <a:rPr lang="en" sz="1800"/>
            </a:br>
            <a:r>
              <a:rPr lang="en" sz="1800"/>
              <a:t>at all times. </a:t>
            </a:r>
            <a:endParaRPr sz="1800"/>
          </a:p>
          <a:p>
            <a:pPr indent="0" lvl="0" marL="0" rtl="0" algn="l">
              <a:spcBef>
                <a:spcPts val="1000"/>
              </a:spcBef>
              <a:spcAft>
                <a:spcPts val="800"/>
              </a:spcAft>
              <a:buNone/>
            </a:pPr>
            <a:r>
              <a:rPr lang="en" sz="1200"/>
              <a:t>It has equipment loaded with currently available data and c</a:t>
            </a:r>
            <a:r>
              <a:rPr lang="en" sz="1200">
                <a:solidFill>
                  <a:schemeClr val="dk1"/>
                </a:solidFill>
              </a:rPr>
              <a:t>an immediately continue operations</a:t>
            </a:r>
            <a:r>
              <a:rPr lang="en" sz="1200"/>
              <a:t>. It is costly, </a:t>
            </a:r>
            <a:br>
              <a:rPr lang="en" sz="1200"/>
            </a:br>
            <a:r>
              <a:rPr lang="en" sz="1200"/>
              <a:t>but important for mission-critical data.</a:t>
            </a:r>
            <a:endParaRPr sz="1200"/>
          </a:p>
        </p:txBody>
      </p:sp>
      <p:sp>
        <p:nvSpPr>
          <p:cNvPr id="2959" name="Google Shape;2959;p241"/>
          <p:cNvSpPr txBox="1"/>
          <p:nvPr>
            <p:ph idx="3" type="body"/>
          </p:nvPr>
        </p:nvSpPr>
        <p:spPr>
          <a:xfrm>
            <a:off x="3461763" y="3227825"/>
            <a:ext cx="2519400" cy="1645200"/>
          </a:xfrm>
          <a:prstGeom prst="rect">
            <a:avLst/>
          </a:prstGeom>
        </p:spPr>
        <p:txBody>
          <a:bodyPr anchorCtr="0" anchor="t" bIns="91425" lIns="0" spcFirstLastPara="1" rIns="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A </a:t>
            </a:r>
            <a:r>
              <a:rPr b="1" lang="en" sz="1800">
                <a:solidFill>
                  <a:schemeClr val="dk1"/>
                </a:solidFill>
              </a:rPr>
              <a:t>cold site</a:t>
            </a:r>
            <a:r>
              <a:rPr lang="en" sz="1800">
                <a:solidFill>
                  <a:schemeClr val="dk1"/>
                </a:solidFill>
              </a:rPr>
              <a:t> has very little existing infrastructure. </a:t>
            </a:r>
            <a:endParaRPr sz="1800">
              <a:solidFill>
                <a:schemeClr val="dk1"/>
              </a:solidFill>
            </a:endParaRPr>
          </a:p>
          <a:p>
            <a:pPr indent="0" lvl="0" marL="0" rtl="0" algn="l">
              <a:spcBef>
                <a:spcPts val="1000"/>
              </a:spcBef>
              <a:spcAft>
                <a:spcPts val="800"/>
              </a:spcAft>
              <a:buClr>
                <a:schemeClr val="dk1"/>
              </a:buClr>
              <a:buSzPts val="1100"/>
              <a:buFont typeface="Arial"/>
              <a:buNone/>
            </a:pPr>
            <a:r>
              <a:rPr lang="en" sz="1200">
                <a:solidFill>
                  <a:schemeClr val="dk1"/>
                </a:solidFill>
              </a:rPr>
              <a:t>It is not typically used until after a disaster occurs, so there must be a strategy for setting it up quickly when the time comes.</a:t>
            </a:r>
            <a:endParaRPr sz="1200"/>
          </a:p>
        </p:txBody>
      </p:sp>
      <p:sp>
        <p:nvSpPr>
          <p:cNvPr id="2960" name="Google Shape;2960;p241"/>
          <p:cNvSpPr txBox="1"/>
          <p:nvPr>
            <p:ph idx="3" type="body"/>
          </p:nvPr>
        </p:nvSpPr>
        <p:spPr>
          <a:xfrm>
            <a:off x="6442075" y="3227825"/>
            <a:ext cx="2165700" cy="1645200"/>
          </a:xfrm>
          <a:prstGeom prst="rect">
            <a:avLst/>
          </a:prstGeom>
        </p:spPr>
        <p:txBody>
          <a:bodyPr anchorCtr="0" anchor="t" bIns="91425" lIns="0" spcFirstLastPara="1" rIns="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A </a:t>
            </a:r>
            <a:r>
              <a:rPr b="1" lang="en" sz="1800">
                <a:solidFill>
                  <a:schemeClr val="dk1"/>
                </a:solidFill>
              </a:rPr>
              <a:t>warm site </a:t>
            </a:r>
            <a:br>
              <a:rPr b="1" lang="en" sz="1800">
                <a:solidFill>
                  <a:schemeClr val="dk1"/>
                </a:solidFill>
              </a:rPr>
            </a:br>
            <a:r>
              <a:rPr lang="en" sz="1800">
                <a:solidFill>
                  <a:schemeClr val="dk1"/>
                </a:solidFill>
              </a:rPr>
              <a:t>is in-between. </a:t>
            </a:r>
            <a:endParaRPr sz="1800">
              <a:solidFill>
                <a:schemeClr val="dk1"/>
              </a:solidFill>
            </a:endParaRPr>
          </a:p>
          <a:p>
            <a:pPr indent="0" lvl="0" marL="0" rtl="0" algn="l">
              <a:spcBef>
                <a:spcPts val="1000"/>
              </a:spcBef>
              <a:spcAft>
                <a:spcPts val="800"/>
              </a:spcAft>
              <a:buClr>
                <a:schemeClr val="dk1"/>
              </a:buClr>
              <a:buSzPts val="1100"/>
              <a:buFont typeface="Arial"/>
              <a:buNone/>
            </a:pPr>
            <a:r>
              <a:rPr lang="en" sz="1200">
                <a:solidFill>
                  <a:schemeClr val="dk1"/>
                </a:solidFill>
              </a:rPr>
              <a:t>For example, servers, hardware, software, and other equipment might be set up but not loaded with the latest data.</a:t>
            </a:r>
            <a:endParaRPr sz="1200"/>
          </a:p>
        </p:txBody>
      </p:sp>
      <p:cxnSp>
        <p:nvCxnSpPr>
          <p:cNvPr id="2961" name="Google Shape;2961;p241"/>
          <p:cNvCxnSpPr/>
          <p:nvPr/>
        </p:nvCxnSpPr>
        <p:spPr>
          <a:xfrm>
            <a:off x="3250313" y="1802125"/>
            <a:ext cx="0" cy="2970000"/>
          </a:xfrm>
          <a:prstGeom prst="straightConnector1">
            <a:avLst/>
          </a:prstGeom>
          <a:noFill/>
          <a:ln cap="flat" cmpd="sng" w="9525">
            <a:solidFill>
              <a:schemeClr val="dk2"/>
            </a:solidFill>
            <a:prstDash val="dot"/>
            <a:round/>
            <a:headEnd len="med" w="med" type="none"/>
            <a:tailEnd len="med" w="med" type="none"/>
          </a:ln>
        </p:spPr>
      </p:cxnSp>
      <p:pic>
        <p:nvPicPr>
          <p:cNvPr id="2962" name="Google Shape;2962;p241"/>
          <p:cNvPicPr preferRelativeResize="0"/>
          <p:nvPr/>
        </p:nvPicPr>
        <p:blipFill rotWithShape="1">
          <a:blip r:embed="rId3">
            <a:alphaModFix/>
          </a:blip>
          <a:srcRect b="10241" l="34391" r="37185" t="8609"/>
          <a:stretch/>
        </p:blipFill>
        <p:spPr>
          <a:xfrm>
            <a:off x="3503138" y="1665750"/>
            <a:ext cx="2436648" cy="1562075"/>
          </a:xfrm>
          <a:prstGeom prst="rect">
            <a:avLst/>
          </a:prstGeom>
          <a:noFill/>
          <a:ln>
            <a:noFill/>
          </a:ln>
        </p:spPr>
      </p:pic>
      <p:cxnSp>
        <p:nvCxnSpPr>
          <p:cNvPr id="2963" name="Google Shape;2963;p241"/>
          <p:cNvCxnSpPr/>
          <p:nvPr/>
        </p:nvCxnSpPr>
        <p:spPr>
          <a:xfrm>
            <a:off x="6192588" y="1802125"/>
            <a:ext cx="0" cy="2970000"/>
          </a:xfrm>
          <a:prstGeom prst="straightConnector1">
            <a:avLst/>
          </a:prstGeom>
          <a:noFill/>
          <a:ln cap="flat" cmpd="sng" w="9525">
            <a:solidFill>
              <a:schemeClr val="dk2"/>
            </a:solidFill>
            <a:prstDash val="dot"/>
            <a:round/>
            <a:headEnd len="med" w="med" type="none"/>
            <a:tailEnd len="med" w="med" type="none"/>
          </a:ln>
        </p:spPr>
      </p:cxnSp>
      <p:pic>
        <p:nvPicPr>
          <p:cNvPr id="2964" name="Google Shape;2964;p241"/>
          <p:cNvPicPr preferRelativeResize="0"/>
          <p:nvPr/>
        </p:nvPicPr>
        <p:blipFill rotWithShape="1">
          <a:blip r:embed="rId3">
            <a:alphaModFix/>
          </a:blip>
          <a:srcRect b="10241" l="68885" r="2691" t="8609"/>
          <a:stretch/>
        </p:blipFill>
        <p:spPr>
          <a:xfrm>
            <a:off x="6417825" y="1665750"/>
            <a:ext cx="2436648" cy="1562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242"/>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Disaster Recovery Planning</a:t>
            </a:r>
            <a:endParaRPr sz="3000">
              <a:solidFill>
                <a:schemeClr val="dk1"/>
              </a:solidFill>
            </a:endParaRPr>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In this activity, you will continue to work in groups to create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a high-level disaster recovery plan for GeldCorp.</a:t>
            </a:r>
            <a:endParaRPr sz="1800">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2970" name="Google Shape;2970;p2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71" name="Google Shape;2971;p2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72" name="Google Shape;2972;p24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a:t>
            </a:r>
            <a:r>
              <a:rPr lang="en"/>
              <a:t>0 Minutes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p2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sp>
        <p:nvSpPr>
          <p:cNvPr id="2982" name="Google Shape;2982;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83" name="Google Shape;2983;p2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1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Codifying Rules with</a:t>
            </a:r>
            <a:br>
              <a:rPr lang="en"/>
            </a:br>
            <a:r>
              <a:rPr lang="en"/>
              <a:t>Policy and Procedures</a:t>
            </a:r>
            <a:endParaRPr/>
          </a:p>
          <a:p>
            <a:pPr indent="0" lvl="0" marL="0" rtl="0" algn="ctr">
              <a:spcBef>
                <a:spcPts val="0"/>
              </a:spcBef>
              <a:spcAft>
                <a:spcPts val="0"/>
              </a:spcAft>
              <a:buNone/>
            </a:pPr>
            <a:r>
              <a:t/>
            </a:r>
            <a:endParaRPr/>
          </a:p>
        </p:txBody>
      </p:sp>
      <p:sp>
        <p:nvSpPr>
          <p:cNvPr id="2221" name="Google Shape;2221;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2" name="Google Shape;2222;p1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17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chemeClr val="lt1"/>
                </a:solidFill>
                <a:latin typeface="Roboto"/>
                <a:ea typeface="Roboto"/>
                <a:cs typeface="Roboto"/>
                <a:sym typeface="Roboto"/>
              </a:rPr>
              <a:t>‹#›</a:t>
            </a:fld>
            <a:endParaRPr sz="6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